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59" r:id="rId2"/>
    <p:sldId id="274" r:id="rId3"/>
    <p:sldId id="352" r:id="rId4"/>
    <p:sldId id="260" r:id="rId5"/>
    <p:sldId id="256" r:id="rId6"/>
    <p:sldId id="365" r:id="rId7"/>
    <p:sldId id="366" r:id="rId8"/>
    <p:sldId id="375" r:id="rId9"/>
    <p:sldId id="376" r:id="rId10"/>
    <p:sldId id="258" r:id="rId11"/>
    <p:sldId id="368" r:id="rId12"/>
    <p:sldId id="369" r:id="rId13"/>
    <p:sldId id="270" r:id="rId14"/>
    <p:sldId id="371" r:id="rId15"/>
    <p:sldId id="372" r:id="rId16"/>
    <p:sldId id="373" r:id="rId17"/>
    <p:sldId id="374" r:id="rId18"/>
    <p:sldId id="354" r:id="rId19"/>
    <p:sldId id="377" r:id="rId20"/>
    <p:sldId id="296" r:id="rId21"/>
    <p:sldId id="355" r:id="rId22"/>
    <p:sldId id="358" r:id="rId23"/>
    <p:sldId id="356" r:id="rId24"/>
    <p:sldId id="357" r:id="rId25"/>
    <p:sldId id="278" r:id="rId26"/>
    <p:sldId id="293" r:id="rId27"/>
    <p:sldId id="279" r:id="rId28"/>
    <p:sldId id="302" r:id="rId29"/>
    <p:sldId id="298" r:id="rId30"/>
    <p:sldId id="297" r:id="rId31"/>
    <p:sldId id="303" r:id="rId32"/>
    <p:sldId id="305" r:id="rId33"/>
    <p:sldId id="280" r:id="rId34"/>
    <p:sldId id="264" r:id="rId35"/>
    <p:sldId id="267" r:id="rId36"/>
    <p:sldId id="360" r:id="rId37"/>
    <p:sldId id="361" r:id="rId38"/>
    <p:sldId id="362" r:id="rId39"/>
    <p:sldId id="363" r:id="rId40"/>
    <p:sldId id="268" r:id="rId41"/>
    <p:sldId id="271" r:id="rId42"/>
    <p:sldId id="378" r:id="rId43"/>
    <p:sldId id="269" r:id="rId44"/>
    <p:sldId id="295" r:id="rId45"/>
    <p:sldId id="35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C27D0-B1E4-417E-B6C5-6DEE06CC2165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EE8A0-F26D-44EC-A000-425496E3B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0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7141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xmlns="" id="{5A1A0E0A-9AE4-3436-1BA1-ECFE4ECAFB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xmlns="" id="{C7BBCA67-CC5C-32F3-906F-8DC5998A1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65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a276e9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a276e9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13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a276e9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a276e9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51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a276e9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a276e9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01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a276e9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a276e9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90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a276e98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a276e98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52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F14C461-89B5-46B7-96C0-428AC8F76218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ru-RU" altLang="ru-RU">
              <a:latin typeface="Arial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7113" y="685800"/>
            <a:ext cx="4797425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017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066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9BE8C6-8127-4E99-9A3E-AA776DA2BC42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ru-RU" altLang="ru-RU">
              <a:latin typeface="Arial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7113" y="685800"/>
            <a:ext cx="4797425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92156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xmlns="" id="{AD3D3C99-A369-24EF-4E91-740CB72B5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xmlns="" id="{E1F4A809-7461-607F-254A-94BE5C84A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86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03988" cy="2195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E16E16-28BE-42CD-ABB5-649AEC81DB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13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8517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A4D2-4A18-4A3A-A230-77E0DB10D8A1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67F7-C88D-4A61-AE02-0BCD722E5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ifs_kemsu" TargetMode="External"/><Relationship Id="rId5" Type="http://schemas.openxmlformats.org/officeDocument/2006/relationships/hyperlink" Target="http://ifn.kemsu.ru/" TargetMode="External"/><Relationship Id="rId4" Type="http://schemas.openxmlformats.org/officeDocument/2006/relationships/hyperlink" Target="http://www.kemsu.ru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emsu.ru/school/small-university-institute-of-fundamental-sciences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34250" y="3212976"/>
            <a:ext cx="8902500" cy="2880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" sz="6000" dirty="0"/>
              <a:t>Кемеровский </a:t>
            </a:r>
            <a:endParaRPr sz="6000" dirty="0"/>
          </a:p>
          <a:p>
            <a:pPr>
              <a:spcBef>
                <a:spcPts val="0"/>
              </a:spcBef>
            </a:pPr>
            <a:r>
              <a:rPr lang="ru" sz="6000" dirty="0"/>
              <a:t>государственный </a:t>
            </a:r>
            <a:r>
              <a:rPr lang="ru" sz="6000" dirty="0" smtClean="0"/>
              <a:t>университет</a:t>
            </a:r>
            <a:endParaRPr sz="60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080" y="260648"/>
            <a:ext cx="36004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825" y="260648"/>
            <a:ext cx="4159159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6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361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Направление «Физика»</a:t>
            </a:r>
          </a:p>
          <a:p>
            <a:pPr>
              <a:buNone/>
            </a:pPr>
            <a:r>
              <a:rPr lang="ru-RU" b="1" dirty="0" smtClean="0"/>
              <a:t>Физика/Фундаментальная информатика и информационные технологии</a:t>
            </a:r>
            <a:r>
              <a:rPr lang="ru-RU" b="1" i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бакалавриат</a:t>
            </a:r>
            <a:r>
              <a:rPr lang="ru-RU" b="1" dirty="0"/>
              <a:t>) 40 бюджетных мест</a:t>
            </a:r>
          </a:p>
          <a:p>
            <a:pPr marL="0" indent="0">
              <a:buNone/>
            </a:pPr>
            <a:r>
              <a:rPr lang="ru-RU" b="1" i="1" dirty="0"/>
              <a:t>Вступительные испытания: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Физика (39)</a:t>
            </a:r>
          </a:p>
          <a:p>
            <a:pPr marL="0" indent="0">
              <a:buNone/>
            </a:pPr>
            <a:r>
              <a:rPr lang="ru-RU" dirty="0"/>
              <a:t>2. Математика (проф</a:t>
            </a:r>
            <a:r>
              <a:rPr lang="ru-RU" dirty="0" smtClean="0"/>
              <a:t>.)(39) </a:t>
            </a:r>
            <a:r>
              <a:rPr lang="ru-RU" dirty="0"/>
              <a:t>/Информатика и ИКТ </a:t>
            </a:r>
            <a:r>
              <a:rPr lang="ru-RU" dirty="0" smtClean="0"/>
              <a:t>(44</a:t>
            </a:r>
            <a:r>
              <a:rPr lang="ru-RU" dirty="0"/>
              <a:t>)/химия (39)</a:t>
            </a:r>
            <a:br>
              <a:rPr lang="ru-RU" dirty="0"/>
            </a:br>
            <a:r>
              <a:rPr lang="ru-RU" dirty="0"/>
              <a:t>3. Русский язык (40)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854" y="996266"/>
            <a:ext cx="6586151" cy="1470895"/>
          </a:xfrm>
          <a:prstGeom prst="rect">
            <a:avLst/>
          </a:prstGeom>
          <a:solidFill>
            <a:srgbClr val="9A8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Google Shape;62;p14"/>
          <p:cNvSpPr txBox="1"/>
          <p:nvPr/>
        </p:nvSpPr>
        <p:spPr>
          <a:xfrm>
            <a:off x="123571" y="946898"/>
            <a:ext cx="6746789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03.03.02 </a:t>
            </a:r>
            <a:r>
              <a:rPr lang="ru-RU" sz="2800" b="1" dirty="0">
                <a:solidFill>
                  <a:schemeClr val="bg1"/>
                </a:solidFill>
                <a:latin typeface="Bahnschrift Light" pitchFamily="34" charset="0"/>
                <a:sym typeface="Calibri"/>
              </a:rPr>
              <a:t>Физика</a:t>
            </a:r>
            <a:r>
              <a:rPr lang="ru-RU" sz="28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/ </a:t>
            </a:r>
            <a:r>
              <a:rPr lang="ru-RU" sz="2800" b="1" dirty="0">
                <a:solidFill>
                  <a:schemeClr val="bg1"/>
                </a:solidFill>
                <a:latin typeface="Bahnschrift Light" pitchFamily="34" charset="0"/>
              </a:rPr>
              <a:t>Фундаментальная информатика и информационные технологии </a:t>
            </a:r>
            <a:r>
              <a:rPr lang="ru-RU" sz="28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(бакалавриат)</a:t>
            </a:r>
          </a:p>
        </p:txBody>
      </p:sp>
      <p:sp>
        <p:nvSpPr>
          <p:cNvPr id="12" name="Google Shape;64;p14"/>
          <p:cNvSpPr txBox="1"/>
          <p:nvPr/>
        </p:nvSpPr>
        <p:spPr>
          <a:xfrm>
            <a:off x="6952738" y="996266"/>
            <a:ext cx="2100648" cy="1107965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форма обучения:</a:t>
            </a:r>
            <a:endParaRPr sz="1200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очная</a:t>
            </a:r>
            <a:endParaRPr sz="1200" b="1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продолжительность программы:</a:t>
            </a:r>
            <a:endParaRPr sz="1200" dirty="0">
              <a:latin typeface="Century Gothic" pitchFamily="34" charset="0"/>
            </a:endParaRPr>
          </a:p>
          <a:p>
            <a:pPr algn="ctr"/>
            <a:r>
              <a:rPr lang="ru" sz="1200" b="1" dirty="0">
                <a:latin typeface="Century Gothic" pitchFamily="34" charset="0"/>
                <a:ea typeface="Calibri"/>
                <a:cs typeface="Calibri"/>
                <a:sym typeface="Calibri"/>
              </a:rPr>
              <a:t>4 года (8 семестров</a:t>
            </a:r>
            <a:r>
              <a:rPr lang="ru" sz="1000" b="1" dirty="0">
                <a:latin typeface="Century Gothic" pitchFamily="34" charset="0"/>
                <a:ea typeface="Calibri"/>
                <a:cs typeface="Calibri"/>
                <a:sym typeface="Calibri"/>
              </a:rPr>
              <a:t>)</a:t>
            </a:r>
            <a:endParaRPr sz="1300" b="1" dirty="0">
              <a:latin typeface="Century Gothic" pitchFamily="34" charset="0"/>
            </a:endParaRPr>
          </a:p>
        </p:txBody>
      </p:sp>
      <p:sp>
        <p:nvSpPr>
          <p:cNvPr id="14" name="Google Shape;65;p14"/>
          <p:cNvSpPr txBox="1"/>
          <p:nvPr/>
        </p:nvSpPr>
        <p:spPr>
          <a:xfrm>
            <a:off x="6952738" y="2171183"/>
            <a:ext cx="2100649" cy="892522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Количество бюджетных мест в 2023 г.:</a:t>
            </a:r>
            <a:r>
              <a:rPr lang="ru" sz="1200" dirty="0">
                <a:latin typeface="Century Gothic" pitchFamily="34" charset="0"/>
              </a:rPr>
              <a:t>  </a:t>
            </a:r>
            <a:r>
              <a:rPr lang="ru" sz="1200" dirty="0">
                <a:highlight>
                  <a:srgbClr val="FFFFFF"/>
                </a:highlight>
                <a:latin typeface="Century Gothic" pitchFamily="34" charset="0"/>
              </a:rPr>
              <a:t>___</a:t>
            </a:r>
            <a:r>
              <a:rPr lang="ru" sz="1600" u="sng" dirty="0">
                <a:highlight>
                  <a:srgbClr val="FFFFFF"/>
                </a:highlight>
                <a:latin typeface="Century Gothic" pitchFamily="34" charset="0"/>
              </a:rPr>
              <a:t>40</a:t>
            </a:r>
            <a:r>
              <a:rPr lang="ru" sz="1600" dirty="0">
                <a:highlight>
                  <a:srgbClr val="FFFFFF"/>
                </a:highlight>
                <a:latin typeface="Century Gothic" pitchFamily="34" charset="0"/>
              </a:rPr>
              <a:t>___</a:t>
            </a:r>
            <a:endParaRPr sz="1600" dirty="0">
              <a:highlight>
                <a:srgbClr val="FFFFFF"/>
              </a:highlight>
              <a:latin typeface="Century Gothic" pitchFamily="34" charset="0"/>
            </a:endParaRPr>
          </a:p>
        </p:txBody>
      </p:sp>
      <p:sp>
        <p:nvSpPr>
          <p:cNvPr id="15" name="Google Shape;64;p14"/>
          <p:cNvSpPr txBox="1"/>
          <p:nvPr/>
        </p:nvSpPr>
        <p:spPr>
          <a:xfrm>
            <a:off x="6952738" y="2972028"/>
            <a:ext cx="2100648" cy="1246465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lnSpc>
                <a:spcPct val="115000"/>
              </a:lnSpc>
              <a:defRPr/>
            </a:pPr>
            <a:r>
              <a:rPr lang="ru-RU" sz="1200" b="1" dirty="0">
                <a:latin typeface="Century Gothic" pitchFamily="34" charset="0"/>
              </a:rPr>
              <a:t>1. Физика</a:t>
            </a:r>
          </a:p>
          <a:p>
            <a:pPr marL="342900" indent="-342900">
              <a:lnSpc>
                <a:spcPct val="115000"/>
              </a:lnSpc>
              <a:defRPr/>
            </a:pPr>
            <a:r>
              <a:rPr lang="ru-RU" sz="1200" b="1" dirty="0">
                <a:latin typeface="Century Gothic" pitchFamily="34" charset="0"/>
              </a:rPr>
              <a:t>2. Математика (</a:t>
            </a:r>
            <a:r>
              <a:rPr lang="ru-RU" sz="1200" b="1" dirty="0" err="1">
                <a:latin typeface="Century Gothic" pitchFamily="34" charset="0"/>
              </a:rPr>
              <a:t>проф</a:t>
            </a:r>
            <a:r>
              <a:rPr lang="ru-RU" sz="1200" b="1" dirty="0">
                <a:latin typeface="Century Gothic" pitchFamily="34" charset="0"/>
              </a:rPr>
              <a:t>)/</a:t>
            </a:r>
          </a:p>
          <a:p>
            <a:pPr lvl="0">
              <a:lnSpc>
                <a:spcPct val="115000"/>
              </a:lnSpc>
            </a:pPr>
            <a:r>
              <a:rPr lang="ru-RU" sz="1200" b="1" dirty="0">
                <a:latin typeface="Century Gothic" pitchFamily="34" charset="0"/>
              </a:rPr>
              <a:t>Информатика и ИКТ/ Химия </a:t>
            </a:r>
          </a:p>
          <a:p>
            <a:pPr lvl="0">
              <a:lnSpc>
                <a:spcPct val="115000"/>
              </a:lnSpc>
            </a:pPr>
            <a:r>
              <a:rPr lang="ru-RU" sz="1200" b="1" dirty="0">
                <a:latin typeface="Century Gothic" pitchFamily="34" charset="0"/>
              </a:rPr>
              <a:t>3. Русский язык</a:t>
            </a:r>
            <a:endParaRPr lang="ru-RU" sz="1200" b="1" dirty="0"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8282" y="2575578"/>
            <a:ext cx="59436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1600" b="1" dirty="0">
                <a:solidFill>
                  <a:schemeClr val="dk1"/>
                </a:solidFill>
                <a:latin typeface="Century Gothic" pitchFamily="34" charset="0"/>
              </a:rPr>
              <a:t>Основные базовые и профессиональные дисциплины: 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Программирование, Вычислительная физика, Численные методы и математическое моделирование, Радиофизика и электроника, Современные материалы, Современные языки программирования, Математическое моделирование структуры и свойств химических соединений, Физическое металловедение, Получение, свойства и применение </a:t>
            </a:r>
            <a:r>
              <a:rPr lang="ru-RU" sz="1600" dirty="0" err="1">
                <a:solidFill>
                  <a:schemeClr val="dk1"/>
                </a:solidFill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наночастиц</a:t>
            </a:r>
            <a:r>
              <a:rPr lang="ru-RU" sz="1600" dirty="0">
                <a:solidFill>
                  <a:schemeClr val="dk1"/>
                </a:solidFill>
                <a:latin typeface="Century Gothic" pitchFamily="34" charset="0"/>
                <a:ea typeface="Times New Roman"/>
                <a:cs typeface="Times New Roman"/>
                <a:sym typeface="Times New Roman"/>
              </a:rPr>
              <a:t>, Автоматизация физического эксперимента, Цифровая электроника и микроконтроллеры</a:t>
            </a:r>
          </a:p>
        </p:txBody>
      </p:sp>
      <p:pic>
        <p:nvPicPr>
          <p:cNvPr id="3076" name="Picture 4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11773" r="77549" b="50893"/>
          <a:stretch>
            <a:fillRect/>
          </a:stretch>
        </p:blipFill>
        <p:spPr bwMode="auto">
          <a:xfrm rot="5400000">
            <a:off x="5309677" y="2131715"/>
            <a:ext cx="1473196" cy="1717588"/>
          </a:xfrm>
          <a:prstGeom prst="rect">
            <a:avLst/>
          </a:prstGeom>
          <a:noFill/>
        </p:spPr>
      </p:pic>
      <p:pic>
        <p:nvPicPr>
          <p:cNvPr id="8194" name="Picture 2" descr="C:\Users\Notebook\Desktop\Полина\актив\4413376-0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2680" y="3673818"/>
            <a:ext cx="2138577" cy="2376361"/>
          </a:xfrm>
          <a:prstGeom prst="rect">
            <a:avLst/>
          </a:prstGeom>
          <a:noFill/>
        </p:spPr>
      </p:pic>
      <p:pic>
        <p:nvPicPr>
          <p:cNvPr id="8195" name="Picture 3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82861" b="63182"/>
          <a:stretch>
            <a:fillRect/>
          </a:stretch>
        </p:blipFill>
        <p:spPr bwMode="auto">
          <a:xfrm>
            <a:off x="7834185" y="3431109"/>
            <a:ext cx="1927653" cy="2903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569" y="1659285"/>
            <a:ext cx="41271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Выпускник может работать в: </a:t>
            </a:r>
          </a:p>
          <a:p>
            <a:r>
              <a:rPr lang="ru-RU" sz="1600" dirty="0">
                <a:latin typeface="Century Gothic" pitchFamily="34" charset="0"/>
              </a:rPr>
              <a:t>исследовательских институтах</a:t>
            </a:r>
          </a:p>
          <a:p>
            <a:r>
              <a:rPr lang="ru-RU" sz="1600" dirty="0">
                <a:latin typeface="Century Gothic" pitchFamily="34" charset="0"/>
              </a:rPr>
              <a:t>и лабораториях; научных центрах, ведущих исследования как в области химии, так и в смежных областях; отделах криминалистики</a:t>
            </a:r>
          </a:p>
          <a:p>
            <a:r>
              <a:rPr lang="ru-RU" sz="1600" dirty="0">
                <a:latin typeface="Century Gothic" pitchFamily="34" charset="0"/>
              </a:rPr>
              <a:t>и судебной экспертизы; лабораториях различных производств (химических, пищевых, металлургических, фармацевтических, </a:t>
            </a:r>
            <a:r>
              <a:rPr lang="ru-RU" sz="1600" dirty="0" err="1">
                <a:latin typeface="Century Gothic" pitchFamily="34" charset="0"/>
              </a:rPr>
              <a:t>горно</a:t>
            </a:r>
            <a:r>
              <a:rPr lang="ru-RU" sz="1600" dirty="0">
                <a:latin typeface="Century Gothic" pitchFamily="34" charset="0"/>
              </a:rPr>
              <a:t>- </a:t>
            </a:r>
          </a:p>
          <a:p>
            <a:r>
              <a:rPr lang="ru-RU" sz="1600" dirty="0">
                <a:latin typeface="Century Gothic" pitchFamily="34" charset="0"/>
              </a:rPr>
              <a:t>и газодобывающих и др.); лабораториях сертификации, санитарно-экологических службах.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6780" y="1228398"/>
            <a:ext cx="41271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latin typeface="Century Gothic" pitchFamily="34" charset="0"/>
              </a:rPr>
              <a:t>Места трудоустройства выпускников</a:t>
            </a:r>
            <a:r>
              <a:rPr lang="ru-RU" dirty="0">
                <a:latin typeface="Century Gothic" pitchFamily="34" charset="0"/>
              </a:rPr>
              <a:t>: КАО «АЗОТ», г. Кемерово, Экспертно-криминалистический центр ГУ МВД России по Кемеровской области, г. Кемерово, ОАО «Кемеровская фармацевтическая фабрика», г. Кемерово, ФГБУ «Судебно-экспертное учреждение федеральной противопожарной службы «Испытательная пожарная лаборатория» по Кемеровской области», г. Кемерово, ООО «Центр Гигиенической экспертизы», г. Кемерово, Федеральное бюджетное учреждение здравоохранения "Центр гигиены и эпидемиологии в Кемеровской области",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ООО «Сибирский Центр мониторинга условий охраны труда и промышленной безопасности»,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ООО «</a:t>
            </a:r>
            <a:r>
              <a:rPr lang="ru-RU" dirty="0" err="1">
                <a:latin typeface="Century Gothic" pitchFamily="34" charset="0"/>
              </a:rPr>
              <a:t>Химпром</a:t>
            </a:r>
            <a:r>
              <a:rPr lang="ru-RU" dirty="0">
                <a:latin typeface="Century Gothic" pitchFamily="34" charset="0"/>
              </a:rPr>
              <a:t>»,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ОАО «Кузнецкие ферросплавы», г. Новокузнецк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171" name="Picture 3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2"/>
          <a:srcRect l="67219" b="23680"/>
          <a:stretch>
            <a:fillRect/>
          </a:stretch>
        </p:blipFill>
        <p:spPr bwMode="auto">
          <a:xfrm rot="16200000">
            <a:off x="193633" y="663619"/>
            <a:ext cx="1222933" cy="1610197"/>
          </a:xfrm>
          <a:prstGeom prst="rect">
            <a:avLst/>
          </a:prstGeom>
          <a:noFill/>
        </p:spPr>
      </p:pic>
      <p:pic>
        <p:nvPicPr>
          <p:cNvPr id="7173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56474" b="71891"/>
          <a:stretch>
            <a:fillRect/>
          </a:stretch>
        </p:blipFill>
        <p:spPr bwMode="auto">
          <a:xfrm>
            <a:off x="1714500" y="730250"/>
            <a:ext cx="3169508" cy="1435100"/>
          </a:xfrm>
          <a:prstGeom prst="rect">
            <a:avLst/>
          </a:prstGeom>
          <a:noFill/>
        </p:spPr>
      </p:pic>
      <p:pic>
        <p:nvPicPr>
          <p:cNvPr id="11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23135" r="78233" b="49502"/>
          <a:stretch>
            <a:fillRect/>
          </a:stretch>
        </p:blipFill>
        <p:spPr bwMode="auto">
          <a:xfrm>
            <a:off x="7533546" y="4679950"/>
            <a:ext cx="1585054" cy="1397000"/>
          </a:xfrm>
          <a:prstGeom prst="rect">
            <a:avLst/>
          </a:prstGeom>
          <a:noFill/>
        </p:spPr>
      </p:pic>
      <p:pic>
        <p:nvPicPr>
          <p:cNvPr id="12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47264" r="88174" b="22388"/>
          <a:stretch>
            <a:fillRect/>
          </a:stretch>
        </p:blipFill>
        <p:spPr bwMode="auto">
          <a:xfrm>
            <a:off x="3901346" y="3625850"/>
            <a:ext cx="861154" cy="1549400"/>
          </a:xfrm>
          <a:prstGeom prst="rect">
            <a:avLst/>
          </a:prstGeom>
          <a:noFill/>
        </p:spPr>
      </p:pic>
      <p:pic>
        <p:nvPicPr>
          <p:cNvPr id="7174" name="Picture 6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2"/>
          <a:srcRect r="61915" b="56659"/>
          <a:stretch>
            <a:fillRect/>
          </a:stretch>
        </p:blipFill>
        <p:spPr bwMode="auto">
          <a:xfrm>
            <a:off x="1144588" y="5086350"/>
            <a:ext cx="1420812" cy="914400"/>
          </a:xfrm>
          <a:prstGeom prst="rect">
            <a:avLst/>
          </a:prstGeom>
          <a:noFill/>
        </p:spPr>
      </p:pic>
      <p:pic>
        <p:nvPicPr>
          <p:cNvPr id="7175" name="Picture 7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2"/>
          <a:srcRect l="32298" t="51242" r="33319"/>
          <a:stretch>
            <a:fillRect/>
          </a:stretch>
        </p:blipFill>
        <p:spPr bwMode="auto">
          <a:xfrm rot="5400000">
            <a:off x="104579" y="5102029"/>
            <a:ext cx="1124342" cy="90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1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>Направление математика и информатика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358246" cy="4786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Математика/Экономика </a:t>
            </a:r>
            <a:r>
              <a:rPr lang="ru-RU" sz="2800" b="1" dirty="0">
                <a:solidFill>
                  <a:schemeClr val="tx1"/>
                </a:solidFill>
              </a:rPr>
              <a:t>(</a:t>
            </a:r>
            <a:r>
              <a:rPr lang="ru-RU" sz="2800" b="1" dirty="0" err="1">
                <a:solidFill>
                  <a:schemeClr val="tx1"/>
                </a:solidFill>
              </a:rPr>
              <a:t>бакалавриат</a:t>
            </a:r>
            <a:r>
              <a:rPr lang="ru-RU" sz="2800" b="1" dirty="0">
                <a:solidFill>
                  <a:schemeClr val="tx1"/>
                </a:solidFill>
              </a:rPr>
              <a:t>)  - 20 бюджетных мест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Математика и компьютерные </a:t>
            </a:r>
            <a:r>
              <a:rPr lang="ru-RU" sz="2800" b="1" dirty="0" smtClean="0">
                <a:solidFill>
                  <a:schemeClr val="tx1"/>
                </a:solidFill>
              </a:rPr>
              <a:t>науки/Дизайн </a:t>
            </a:r>
            <a:r>
              <a:rPr lang="ru-RU" sz="2800" b="1" dirty="0">
                <a:solidFill>
                  <a:schemeClr val="tx1"/>
                </a:solidFill>
              </a:rPr>
              <a:t>(</a:t>
            </a:r>
            <a:r>
              <a:rPr lang="ru-RU" sz="2800" b="1" dirty="0" err="1">
                <a:solidFill>
                  <a:schemeClr val="tx1"/>
                </a:solidFill>
              </a:rPr>
              <a:t>бакалавриат</a:t>
            </a:r>
            <a:r>
              <a:rPr lang="ru-RU" sz="2800" b="1" dirty="0">
                <a:solidFill>
                  <a:schemeClr val="tx1"/>
                </a:solidFill>
              </a:rPr>
              <a:t>)</a:t>
            </a:r>
            <a:r>
              <a:rPr lang="ru-RU" sz="2800" b="1" dirty="0"/>
              <a:t> - </a:t>
            </a:r>
            <a:r>
              <a:rPr lang="ru-RU" sz="2800" b="1" dirty="0">
                <a:solidFill>
                  <a:schemeClr val="tx1"/>
                </a:solidFill>
              </a:rPr>
              <a:t>- 20 бюджетных мест </a:t>
            </a:r>
          </a:p>
          <a:p>
            <a:pPr algn="l"/>
            <a:r>
              <a:rPr lang="ru-RU" sz="2800" b="1" i="1" dirty="0">
                <a:solidFill>
                  <a:schemeClr val="tx1"/>
                </a:solidFill>
              </a:rPr>
              <a:t>Вступительные испытания: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1. Математика (проф.) (39)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2. Физика (39)/Информатика и ИКТ </a:t>
            </a:r>
            <a:r>
              <a:rPr lang="ru-RU" sz="2800" dirty="0" smtClean="0">
                <a:solidFill>
                  <a:schemeClr val="tx1"/>
                </a:solidFill>
              </a:rPr>
              <a:t>(44</a:t>
            </a:r>
            <a:r>
              <a:rPr lang="ru-RU" sz="2800" dirty="0">
                <a:solidFill>
                  <a:schemeClr val="tx1"/>
                </a:solidFill>
              </a:rPr>
              <a:t>)/Химия (39)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3. Русский язык (40)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8282" y="1036426"/>
            <a:ext cx="5078627" cy="1162734"/>
          </a:xfrm>
          <a:prstGeom prst="rect">
            <a:avLst/>
          </a:prstGeom>
          <a:solidFill>
            <a:srgbClr val="9A8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l="55150" t="6777" b="48205"/>
          <a:stretch>
            <a:fillRect/>
          </a:stretch>
        </p:blipFill>
        <p:spPr bwMode="auto">
          <a:xfrm>
            <a:off x="5235533" y="857251"/>
            <a:ext cx="3265916" cy="22983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0638" y="1079184"/>
            <a:ext cx="635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ahnschrift Light" pitchFamily="34" charset="0"/>
              </a:rPr>
              <a:t>01.03.01 – </a:t>
            </a:r>
            <a:r>
              <a:rPr lang="ru-RU" sz="3200" b="1" dirty="0">
                <a:solidFill>
                  <a:schemeClr val="bg1"/>
                </a:solidFill>
                <a:latin typeface="Bahnschrift Light" pitchFamily="34" charset="0"/>
              </a:rPr>
              <a:t>Математика / Экономика</a:t>
            </a:r>
            <a:r>
              <a:rPr lang="ru" sz="32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(бакалавриат)</a:t>
            </a:r>
            <a:endParaRPr lang="ru-RU" sz="3200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sp>
        <p:nvSpPr>
          <p:cNvPr id="6" name="Google Shape;64;p14"/>
          <p:cNvSpPr txBox="1"/>
          <p:nvPr/>
        </p:nvSpPr>
        <p:spPr>
          <a:xfrm>
            <a:off x="7264099" y="1071198"/>
            <a:ext cx="1731620" cy="1292631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форма обучения:</a:t>
            </a:r>
            <a:endParaRPr sz="1200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очная</a:t>
            </a:r>
            <a:endParaRPr sz="1200" b="1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продолжительность программы:</a:t>
            </a:r>
            <a:endParaRPr sz="1200" dirty="0">
              <a:latin typeface="Century Gothic" pitchFamily="34" charset="0"/>
            </a:endParaRPr>
          </a:p>
          <a:p>
            <a:pPr algn="ctr"/>
            <a:r>
              <a:rPr lang="ru" sz="1200" b="1" dirty="0">
                <a:latin typeface="Century Gothic" pitchFamily="34" charset="0"/>
                <a:ea typeface="Calibri"/>
                <a:cs typeface="Calibri"/>
                <a:sym typeface="Calibri"/>
              </a:rPr>
              <a:t>4 года (8 семестров</a:t>
            </a:r>
            <a:r>
              <a:rPr lang="ru" sz="1000" b="1" dirty="0">
                <a:latin typeface="Century Gothic" pitchFamily="34" charset="0"/>
                <a:ea typeface="Calibri"/>
                <a:cs typeface="Calibri"/>
                <a:sym typeface="Calibri"/>
              </a:rPr>
              <a:t>)</a:t>
            </a:r>
            <a:endParaRPr sz="1300" b="1" dirty="0">
              <a:latin typeface="Century Gothic" pitchFamily="34" charset="0"/>
            </a:endParaRPr>
          </a:p>
        </p:txBody>
      </p:sp>
      <p:sp>
        <p:nvSpPr>
          <p:cNvPr id="7" name="Google Shape;65;p14"/>
          <p:cNvSpPr txBox="1"/>
          <p:nvPr/>
        </p:nvSpPr>
        <p:spPr>
          <a:xfrm>
            <a:off x="7264099" y="2405966"/>
            <a:ext cx="1731621" cy="892522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1200" b="1" dirty="0"/>
              <a:t>Количество бюджетных мест в 2023 г.:</a:t>
            </a:r>
            <a:r>
              <a:rPr lang="ru" sz="1200" dirty="0"/>
              <a:t>  </a:t>
            </a:r>
            <a:r>
              <a:rPr lang="ru" sz="1200" dirty="0">
                <a:highlight>
                  <a:srgbClr val="FFFFFF"/>
                </a:highlight>
              </a:rPr>
              <a:t>___</a:t>
            </a:r>
            <a:r>
              <a:rPr lang="ru" sz="1600" u="sng" dirty="0">
                <a:highlight>
                  <a:srgbClr val="FFFFFF"/>
                </a:highlight>
              </a:rPr>
              <a:t>20</a:t>
            </a:r>
            <a:r>
              <a:rPr lang="ru" sz="1200" dirty="0">
                <a:highlight>
                  <a:srgbClr val="FFFFFF"/>
                </a:highlight>
              </a:rPr>
              <a:t>_____</a:t>
            </a: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637" y="2285991"/>
            <a:ext cx="5968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" sz="1600" b="1" dirty="0">
                <a:solidFill>
                  <a:schemeClr val="dk1"/>
                </a:solidFill>
                <a:latin typeface="Century Gothic" pitchFamily="34" charset="0"/>
              </a:rPr>
              <a:t>Основные базовые и профессиональные дисциплины: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Математический анализ, Алгебра, Аналитическая геометрия, Дифференциальные уравнения, Теория вероятностей и математическая статистика, Дискретная математика и математическая логика, Информатика и информационно-коммуникационные технологии, Программирование, Базы данных, Системы компьютерной математики в решении научных задач, Проектная разработка приложений Экономическая география, Эконометрика, Микроэкономика, Макроэкономика, Экономическая теория, Финансовая экономика, Статистика, Математические модели и методы искусственного интеллекта</a:t>
            </a:r>
          </a:p>
        </p:txBody>
      </p:sp>
      <p:sp>
        <p:nvSpPr>
          <p:cNvPr id="11" name="Google Shape;64;p14"/>
          <p:cNvSpPr txBox="1"/>
          <p:nvPr/>
        </p:nvSpPr>
        <p:spPr>
          <a:xfrm>
            <a:off x="7255860" y="3262462"/>
            <a:ext cx="1731620" cy="1034099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200" b="1" dirty="0">
                <a:latin typeface="Century Gothic" pitchFamily="34" charset="0"/>
              </a:rPr>
              <a:t>1. Математика</a:t>
            </a:r>
          </a:p>
          <a:p>
            <a:pPr lvl="0">
              <a:lnSpc>
                <a:spcPct val="115000"/>
              </a:lnSpc>
            </a:pPr>
            <a:r>
              <a:rPr lang="ru-RU" sz="1200" b="1" dirty="0">
                <a:latin typeface="Century Gothic" pitchFamily="34" charset="0"/>
              </a:rPr>
              <a:t>2. Информатика и ИКТ/ Физика/ Химия </a:t>
            </a:r>
          </a:p>
          <a:p>
            <a:pPr lvl="0">
              <a:lnSpc>
                <a:spcPct val="115000"/>
              </a:lnSpc>
            </a:pPr>
            <a:r>
              <a:rPr lang="ru-RU" sz="1200" b="1" dirty="0">
                <a:latin typeface="Century Gothic" pitchFamily="34" charset="0"/>
              </a:rPr>
              <a:t>3. Русский язык</a:t>
            </a:r>
            <a:endParaRPr sz="1300" b="1" dirty="0">
              <a:latin typeface="Century Gothic" pitchFamily="34" charset="0"/>
            </a:endParaRPr>
          </a:p>
        </p:txBody>
      </p:sp>
      <p:pic>
        <p:nvPicPr>
          <p:cNvPr id="1027" name="Picture 3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r="78722" b="20460"/>
          <a:stretch>
            <a:fillRect/>
          </a:stretch>
        </p:blipFill>
        <p:spPr bwMode="auto">
          <a:xfrm rot="5400000">
            <a:off x="7036830" y="3039681"/>
            <a:ext cx="1549400" cy="4060825"/>
          </a:xfrm>
          <a:prstGeom prst="rect">
            <a:avLst/>
          </a:prstGeom>
          <a:noFill/>
        </p:spPr>
      </p:pic>
      <p:pic>
        <p:nvPicPr>
          <p:cNvPr id="14" name="Picture 3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t="20044" r="78722" b="50428"/>
          <a:stretch>
            <a:fillRect/>
          </a:stretch>
        </p:blipFill>
        <p:spPr bwMode="auto">
          <a:xfrm rot="5400000">
            <a:off x="5999380" y="1426396"/>
            <a:ext cx="1358897" cy="1322171"/>
          </a:xfrm>
          <a:prstGeom prst="rect">
            <a:avLst/>
          </a:prstGeom>
          <a:noFill/>
        </p:spPr>
      </p:pic>
      <p:pic>
        <p:nvPicPr>
          <p:cNvPr id="16" name="Picture 2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l="80660" t="6777" b="48205"/>
          <a:stretch>
            <a:fillRect/>
          </a:stretch>
        </p:blipFill>
        <p:spPr bwMode="auto">
          <a:xfrm rot="11976061">
            <a:off x="5971363" y="2407428"/>
            <a:ext cx="1317859" cy="2150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1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2379" y="1027626"/>
            <a:ext cx="52516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b="1" dirty="0">
                <a:latin typeface="Century Gothic" pitchFamily="34" charset="0"/>
              </a:rPr>
              <a:t>Места трудоустройства выпускников: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Научные центры и институты, образования Кемеровской области, центры переподготовки, индивидуальная частная практика, Управление образования города Кемерово и Кемеровской области: научно-исследовательская деятельность в области математики, экономики, разработка программно-методического обеспечения. Статистическая обработка информации на предприятиях области. </a:t>
            </a:r>
            <a:endParaRPr lang="ru-RU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705" y="1027626"/>
            <a:ext cx="33733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Образовательная программа дает возможность использовать математические методы и их приложения практически в любой сфере, начиная от научно-исследовательской работы, педагогической работы и заканчивая исследованиями экономических систем, статистическая обработка информации, сфера услуг.</a:t>
            </a:r>
          </a:p>
        </p:txBody>
      </p:sp>
      <p:pic>
        <p:nvPicPr>
          <p:cNvPr id="2050" name="Picture 2" descr="C:\Users\Notebook\Desktop\Полина\актив\4413407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" y="3552060"/>
            <a:ext cx="8891588" cy="281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92379" y="1005532"/>
            <a:ext cx="4201298" cy="345989"/>
          </a:xfrm>
          <a:prstGeom prst="rect">
            <a:avLst/>
          </a:prstGeom>
          <a:noFill/>
          <a:ln>
            <a:solidFill>
              <a:srgbClr val="9A8C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55221" t="6312" r="16351" b="76026"/>
          <a:stretch>
            <a:fillRect/>
          </a:stretch>
        </p:blipFill>
        <p:spPr bwMode="auto">
          <a:xfrm>
            <a:off x="0" y="4298950"/>
            <a:ext cx="2070100" cy="901700"/>
          </a:xfrm>
          <a:prstGeom prst="rect">
            <a:avLst/>
          </a:prstGeom>
          <a:noFill/>
        </p:spPr>
      </p:pic>
      <p:pic>
        <p:nvPicPr>
          <p:cNvPr id="2052" name="Picture 4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72060" t="39055" b="23131"/>
          <a:stretch>
            <a:fillRect/>
          </a:stretch>
        </p:blipFill>
        <p:spPr bwMode="auto">
          <a:xfrm>
            <a:off x="6597647" y="3403602"/>
            <a:ext cx="1739904" cy="1651000"/>
          </a:xfrm>
          <a:prstGeom prst="rect">
            <a:avLst/>
          </a:prstGeom>
          <a:noFill/>
        </p:spPr>
      </p:pic>
      <p:pic>
        <p:nvPicPr>
          <p:cNvPr id="8" name="Picture 4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73080" t="75706" r="15703"/>
          <a:stretch>
            <a:fillRect/>
          </a:stretch>
        </p:blipFill>
        <p:spPr bwMode="auto">
          <a:xfrm rot="16200000" flipH="1">
            <a:off x="8137396" y="587249"/>
            <a:ext cx="698503" cy="1060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4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8282" y="961267"/>
            <a:ext cx="6091881" cy="1470895"/>
          </a:xfrm>
          <a:prstGeom prst="rect">
            <a:avLst/>
          </a:prstGeom>
          <a:solidFill>
            <a:srgbClr val="9A8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Google Shape;62;p14"/>
          <p:cNvSpPr txBox="1"/>
          <p:nvPr/>
        </p:nvSpPr>
        <p:spPr>
          <a:xfrm>
            <a:off x="263035" y="969606"/>
            <a:ext cx="5862375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ts val="3288"/>
              </a:lnSpc>
            </a:pPr>
            <a:r>
              <a:rPr lang="ru-RU" sz="3100" dirty="0">
                <a:solidFill>
                  <a:schemeClr val="bg1"/>
                </a:solidFill>
                <a:latin typeface="Bahnschrift Light" pitchFamily="34" charset="0"/>
              </a:rPr>
              <a:t>02.03.01</a:t>
            </a:r>
            <a:r>
              <a:rPr lang="ru-RU" sz="3100" b="1" dirty="0">
                <a:solidFill>
                  <a:schemeClr val="bg1"/>
                </a:solidFill>
                <a:latin typeface="Bahnschrift Light" pitchFamily="34" charset="0"/>
              </a:rPr>
              <a:t> Математика и компьютерные науки / Дизайн </a:t>
            </a:r>
            <a:r>
              <a:rPr lang="ru-RU" sz="3100" dirty="0">
                <a:solidFill>
                  <a:schemeClr val="bg1"/>
                </a:solidFill>
                <a:latin typeface="Bahnschrift Light" pitchFamily="34" charset="0"/>
              </a:rPr>
              <a:t>(</a:t>
            </a:r>
            <a:r>
              <a:rPr lang="ru" sz="31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бакалавриат</a:t>
            </a:r>
            <a:r>
              <a:rPr lang="ru-RU" sz="3100" dirty="0">
                <a:solidFill>
                  <a:schemeClr val="bg1"/>
                </a:solidFill>
                <a:latin typeface="Bahnschrift Light" pitchFamily="34" charset="0"/>
              </a:rPr>
              <a:t>) </a:t>
            </a:r>
            <a:endParaRPr sz="3100" dirty="0">
              <a:solidFill>
                <a:schemeClr val="dk1"/>
              </a:solidFill>
              <a:latin typeface="Bahnschrift Ligh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4;p14"/>
          <p:cNvSpPr txBox="1"/>
          <p:nvPr/>
        </p:nvSpPr>
        <p:spPr>
          <a:xfrm>
            <a:off x="7264099" y="1071198"/>
            <a:ext cx="1731620" cy="1292631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форма обучения:</a:t>
            </a:r>
            <a:endParaRPr sz="1200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очная</a:t>
            </a:r>
            <a:endParaRPr sz="1200" b="1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продолжительность программы:</a:t>
            </a:r>
            <a:endParaRPr sz="1200" dirty="0">
              <a:latin typeface="Century Gothic" pitchFamily="34" charset="0"/>
            </a:endParaRPr>
          </a:p>
          <a:p>
            <a:pPr algn="ctr"/>
            <a:r>
              <a:rPr lang="ru" sz="1200" b="1" dirty="0">
                <a:latin typeface="Century Gothic" pitchFamily="34" charset="0"/>
                <a:ea typeface="Calibri"/>
                <a:cs typeface="Calibri"/>
                <a:sym typeface="Calibri"/>
              </a:rPr>
              <a:t>4 года (8 семестров</a:t>
            </a:r>
            <a:r>
              <a:rPr lang="ru" sz="1000" b="1" dirty="0">
                <a:latin typeface="Century Gothic" pitchFamily="34" charset="0"/>
                <a:ea typeface="Calibri"/>
                <a:cs typeface="Calibri"/>
                <a:sym typeface="Calibri"/>
              </a:rPr>
              <a:t>)</a:t>
            </a:r>
            <a:endParaRPr sz="1300" b="1" dirty="0">
              <a:latin typeface="Century Gothic" pitchFamily="34" charset="0"/>
            </a:endParaRPr>
          </a:p>
        </p:txBody>
      </p:sp>
      <p:sp>
        <p:nvSpPr>
          <p:cNvPr id="14" name="Google Shape;65;p14"/>
          <p:cNvSpPr txBox="1"/>
          <p:nvPr/>
        </p:nvSpPr>
        <p:spPr>
          <a:xfrm>
            <a:off x="7264099" y="2405966"/>
            <a:ext cx="1731621" cy="892522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1200" b="1" dirty="0"/>
              <a:t>Количество бюджетных мест в 2023 г.:</a:t>
            </a:r>
            <a:r>
              <a:rPr lang="ru" sz="1200" dirty="0"/>
              <a:t>  </a:t>
            </a:r>
            <a:r>
              <a:rPr lang="ru" sz="1200" dirty="0">
                <a:highlight>
                  <a:srgbClr val="FFFFFF"/>
                </a:highlight>
              </a:rPr>
              <a:t>___</a:t>
            </a:r>
            <a:r>
              <a:rPr lang="ru" sz="1600" u="sng" dirty="0">
                <a:highlight>
                  <a:srgbClr val="FFFFFF"/>
                </a:highlight>
              </a:rPr>
              <a:t>20</a:t>
            </a:r>
            <a:r>
              <a:rPr lang="ru" sz="1200" dirty="0">
                <a:highlight>
                  <a:srgbClr val="FFFFFF"/>
                </a:highlight>
              </a:rPr>
              <a:t>_____</a:t>
            </a: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15" name="Google Shape;64;p14"/>
          <p:cNvSpPr txBox="1"/>
          <p:nvPr/>
        </p:nvSpPr>
        <p:spPr>
          <a:xfrm>
            <a:off x="7255860" y="3275162"/>
            <a:ext cx="1731620" cy="1034099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200" b="1" dirty="0">
                <a:latin typeface="Century Gothic" pitchFamily="34" charset="0"/>
              </a:rPr>
              <a:t>1. Математика</a:t>
            </a:r>
          </a:p>
          <a:p>
            <a:pPr lvl="0">
              <a:lnSpc>
                <a:spcPct val="115000"/>
              </a:lnSpc>
            </a:pPr>
            <a:r>
              <a:rPr lang="ru-RU" sz="1200" b="1" dirty="0">
                <a:latin typeface="Century Gothic" pitchFamily="34" charset="0"/>
              </a:rPr>
              <a:t>2. Информатика и ИКТ/ Физика/ Химия </a:t>
            </a:r>
          </a:p>
          <a:p>
            <a:pPr lvl="0">
              <a:lnSpc>
                <a:spcPct val="115000"/>
              </a:lnSpc>
            </a:pPr>
            <a:r>
              <a:rPr lang="ru-RU" sz="1200" b="1" dirty="0">
                <a:latin typeface="Century Gothic" pitchFamily="34" charset="0"/>
              </a:rPr>
              <a:t>3. Русский язык</a:t>
            </a:r>
            <a:endParaRPr sz="1300" b="1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11" y="2589980"/>
            <a:ext cx="61382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dk1"/>
                </a:solidFill>
                <a:latin typeface="Century Gothic" pitchFamily="34" charset="0"/>
              </a:rPr>
              <a:t>Основные базовые и профессиональные дисциплины: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Математический анализ, Алгебра, Аналитическая геометрия, Дифференциальные уравнения, Теория вероятностей и математическая статистика, Дискретная математика и математическая логика, Информатика и информационно-коммуникационные технологии, Программирование, Базы данных, Системы компьютерной математики в решении научных задач, Проектная разработка приложений. </a:t>
            </a:r>
            <a:r>
              <a:rPr lang="ru-RU" sz="1600" dirty="0" err="1">
                <a:latin typeface="Century Gothic" pitchFamily="34" charset="0"/>
              </a:rPr>
              <a:t>Колористика</a:t>
            </a:r>
            <a:r>
              <a:rPr lang="ru-RU" sz="1600" dirty="0">
                <a:latin typeface="Century Gothic" pitchFamily="34" charset="0"/>
              </a:rPr>
              <a:t>, Компьютерный дизайн. Теория и история дизайна.. Основы маркетинга в дизайне. </a:t>
            </a:r>
            <a:r>
              <a:rPr lang="ru-RU" sz="1600" dirty="0" err="1">
                <a:latin typeface="Century Gothic" pitchFamily="34" charset="0"/>
              </a:rPr>
              <a:t>Web</a:t>
            </a:r>
            <a:r>
              <a:rPr lang="ru-RU" sz="1600" dirty="0">
                <a:latin typeface="Century Gothic" pitchFamily="34" charset="0"/>
              </a:rPr>
              <a:t>-дизайн. 3</a:t>
            </a:r>
            <a:r>
              <a:rPr lang="en-US" sz="1600" dirty="0">
                <a:latin typeface="Century Gothic" pitchFamily="34" charset="0"/>
              </a:rPr>
              <a:t>D м</a:t>
            </a:r>
            <a:r>
              <a:rPr lang="ru-RU" sz="1600" dirty="0" err="1">
                <a:latin typeface="Century Gothic" pitchFamily="34" charset="0"/>
              </a:rPr>
              <a:t>оделирование</a:t>
            </a:r>
            <a:r>
              <a:rPr lang="ru-RU" sz="1600" dirty="0">
                <a:latin typeface="Century Gothic" pitchFamily="34" charset="0"/>
              </a:rPr>
              <a:t>. Компьютерная графика.</a:t>
            </a:r>
            <a:endParaRPr lang="ru-RU" sz="1600" dirty="0">
              <a:solidFill>
                <a:schemeClr val="dk1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Notebook\Desktop\Полина\актив\4413407-04.png"/>
          <p:cNvPicPr>
            <a:picLocks noChangeAspect="1" noChangeArrowheads="1"/>
          </p:cNvPicPr>
          <p:nvPr/>
        </p:nvPicPr>
        <p:blipFill>
          <a:blip r:embed="rId3"/>
          <a:srcRect l="26411" r="28188" b="7953"/>
          <a:stretch>
            <a:fillRect/>
          </a:stretch>
        </p:blipFill>
        <p:spPr bwMode="auto">
          <a:xfrm>
            <a:off x="5585254" y="3502026"/>
            <a:ext cx="1668162" cy="2498725"/>
          </a:xfrm>
          <a:prstGeom prst="rect">
            <a:avLst/>
          </a:prstGeom>
          <a:noFill/>
        </p:spPr>
      </p:pic>
      <p:pic>
        <p:nvPicPr>
          <p:cNvPr id="3075" name="Picture 3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4"/>
          <a:srcRect l="53898" r="15612" b="71180"/>
          <a:stretch>
            <a:fillRect/>
          </a:stretch>
        </p:blipFill>
        <p:spPr bwMode="auto">
          <a:xfrm rot="16200000">
            <a:off x="5832394" y="1231676"/>
            <a:ext cx="2220249" cy="1471398"/>
          </a:xfrm>
          <a:prstGeom prst="rect">
            <a:avLst/>
          </a:prstGeom>
          <a:noFill/>
        </p:spPr>
      </p:pic>
      <p:pic>
        <p:nvPicPr>
          <p:cNvPr id="3076" name="Picture 4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4"/>
          <a:srcRect t="11773" r="77549" b="50893"/>
          <a:stretch>
            <a:fillRect/>
          </a:stretch>
        </p:blipFill>
        <p:spPr bwMode="auto">
          <a:xfrm rot="5400000">
            <a:off x="7397966" y="4283162"/>
            <a:ext cx="1473196" cy="1717588"/>
          </a:xfrm>
          <a:prstGeom prst="rect">
            <a:avLst/>
          </a:prstGeom>
          <a:noFill/>
        </p:spPr>
      </p:pic>
      <p:pic>
        <p:nvPicPr>
          <p:cNvPr id="20" name="Picture 4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4"/>
          <a:srcRect t="48986" r="88774" b="21426"/>
          <a:stretch>
            <a:fillRect/>
          </a:stretch>
        </p:blipFill>
        <p:spPr bwMode="auto">
          <a:xfrm rot="16200000" flipH="1">
            <a:off x="4869885" y="4836740"/>
            <a:ext cx="817413" cy="151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560" y="1838885"/>
            <a:ext cx="5251624" cy="318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600" b="1" dirty="0">
                <a:solidFill>
                  <a:schemeClr val="dk1"/>
                </a:solidFill>
                <a:latin typeface="Century Gothic" pitchFamily="34" charset="0"/>
              </a:rPr>
              <a:t>Области профессиональной деятельности выпускников: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научно-исследовательская деятельность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в областях, использующих математические методы и компьютерные технологии; решение различных задач с использованием математического моделирования процессов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Дизайн программных продуктов, разработка</a:t>
            </a:r>
          </a:p>
          <a:p>
            <a:pPr lvl="0">
              <a:lnSpc>
                <a:spcPct val="114000"/>
              </a:lnSpc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и внедрение. Web-дизайн. Дизайн-проектирование. Статистическая обработка потребления программного продукта.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1" y="1905506"/>
            <a:ext cx="34351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600" b="1" dirty="0">
                <a:latin typeface="Century Gothic" pitchFamily="34" charset="0"/>
              </a:rPr>
              <a:t>Среди мест трудоустройства можно назвать</a:t>
            </a:r>
            <a:r>
              <a:rPr lang="ru-RU" sz="1600" dirty="0">
                <a:latin typeface="Century Gothic" pitchFamily="34" charset="0"/>
              </a:rPr>
              <a:t>: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школы, гимназии и лицеи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600" dirty="0">
                <a:latin typeface="Century Gothic" pitchFamily="34" charset="0"/>
              </a:rPr>
              <a:t>г. Кемерово и Кемеровской области, Муниципальное бюджетное учреждение «Кемеровский центр молодежных инициатив», Кузбасская </a:t>
            </a:r>
            <a:r>
              <a:rPr lang="ru-RU" sz="1600" dirty="0" err="1">
                <a:latin typeface="Century Gothic" pitchFamily="34" charset="0"/>
              </a:rPr>
              <a:t>энергосетевая</a:t>
            </a:r>
            <a:r>
              <a:rPr lang="ru-RU" sz="1600" dirty="0">
                <a:latin typeface="Century Gothic" pitchFamily="34" charset="0"/>
              </a:rPr>
              <a:t> компания, СДС </a:t>
            </a:r>
            <a:r>
              <a:rPr lang="ru-RU" sz="1600" dirty="0" err="1">
                <a:latin typeface="Century Gothic" pitchFamily="34" charset="0"/>
              </a:rPr>
              <a:t>Алко</a:t>
            </a:r>
            <a:r>
              <a:rPr lang="ru-RU" sz="1600" dirty="0">
                <a:latin typeface="Century Gothic" pitchFamily="34" charset="0"/>
              </a:rPr>
              <a:t>, Компания «</a:t>
            </a:r>
            <a:r>
              <a:rPr lang="ru-RU" sz="1600" dirty="0" err="1">
                <a:latin typeface="Century Gothic" pitchFamily="34" charset="0"/>
              </a:rPr>
              <a:t>Истлайн</a:t>
            </a:r>
            <a:r>
              <a:rPr lang="ru-RU" sz="1600" dirty="0">
                <a:latin typeface="Century Gothic" pitchFamily="34" charset="0"/>
              </a:rPr>
              <a:t>», ПАО «Сбербанк России», и др.</a:t>
            </a:r>
          </a:p>
        </p:txBody>
      </p:sp>
      <p:pic>
        <p:nvPicPr>
          <p:cNvPr id="4098" name="Picture 2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t="13033" r="81165" b="22102"/>
          <a:stretch>
            <a:fillRect/>
          </a:stretch>
        </p:blipFill>
        <p:spPr bwMode="auto">
          <a:xfrm rot="5400000">
            <a:off x="4039675" y="-273392"/>
            <a:ext cx="1371603" cy="3311611"/>
          </a:xfrm>
          <a:prstGeom prst="rect">
            <a:avLst/>
          </a:prstGeom>
          <a:noFill/>
        </p:spPr>
      </p:pic>
      <p:pic>
        <p:nvPicPr>
          <p:cNvPr id="4099" name="Picture 3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3"/>
          <a:srcRect l="66546"/>
          <a:stretch>
            <a:fillRect/>
          </a:stretch>
        </p:blipFill>
        <p:spPr bwMode="auto">
          <a:xfrm rot="16200000">
            <a:off x="430876" y="500515"/>
            <a:ext cx="1248033" cy="2109788"/>
          </a:xfrm>
          <a:prstGeom prst="rect">
            <a:avLst/>
          </a:prstGeom>
          <a:noFill/>
        </p:spPr>
      </p:pic>
      <p:pic>
        <p:nvPicPr>
          <p:cNvPr id="4100" name="Picture 4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3"/>
          <a:srcRect t="47142" r="34596"/>
          <a:stretch>
            <a:fillRect/>
          </a:stretch>
        </p:blipFill>
        <p:spPr bwMode="auto">
          <a:xfrm>
            <a:off x="6704014" y="4860840"/>
            <a:ext cx="2439987" cy="1115197"/>
          </a:xfrm>
          <a:prstGeom prst="rect">
            <a:avLst/>
          </a:prstGeom>
          <a:noFill/>
        </p:spPr>
      </p:pic>
      <p:pic>
        <p:nvPicPr>
          <p:cNvPr id="4101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l="53871" r="15075" b="78641"/>
          <a:stretch>
            <a:fillRect/>
          </a:stretch>
        </p:blipFill>
        <p:spPr bwMode="auto">
          <a:xfrm>
            <a:off x="0" y="4910268"/>
            <a:ext cx="2261286" cy="1090483"/>
          </a:xfrm>
          <a:prstGeom prst="rect">
            <a:avLst/>
          </a:prstGeom>
          <a:noFill/>
        </p:spPr>
      </p:pic>
      <p:pic>
        <p:nvPicPr>
          <p:cNvPr id="11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l="74800" t="73351" r="15468" b="1977"/>
          <a:stretch>
            <a:fillRect/>
          </a:stretch>
        </p:blipFill>
        <p:spPr bwMode="auto">
          <a:xfrm rot="5400000">
            <a:off x="7838564" y="836916"/>
            <a:ext cx="708690" cy="1259632"/>
          </a:xfrm>
          <a:prstGeom prst="rect">
            <a:avLst/>
          </a:prstGeom>
          <a:noFill/>
        </p:spPr>
      </p:pic>
      <p:pic>
        <p:nvPicPr>
          <p:cNvPr id="12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l="74800" t="54553" r="4667" b="24390"/>
          <a:stretch>
            <a:fillRect/>
          </a:stretch>
        </p:blipFill>
        <p:spPr bwMode="auto">
          <a:xfrm rot="5400000">
            <a:off x="7760042" y="2624032"/>
            <a:ext cx="1495168" cy="1075038"/>
          </a:xfrm>
          <a:prstGeom prst="rect">
            <a:avLst/>
          </a:prstGeom>
          <a:noFill/>
        </p:spPr>
      </p:pic>
      <p:pic>
        <p:nvPicPr>
          <p:cNvPr id="13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2"/>
          <a:srcRect l="82493" t="8000" b="69188"/>
          <a:stretch>
            <a:fillRect/>
          </a:stretch>
        </p:blipFill>
        <p:spPr bwMode="auto">
          <a:xfrm>
            <a:off x="1668163" y="4881064"/>
            <a:ext cx="2397211" cy="2189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F18A73E2-8692-4DAB-48CD-928906EBE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7470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>
                <a:solidFill>
                  <a:srgbClr val="002060"/>
                </a:solidFill>
                <a:effectLst/>
              </a:rPr>
              <a:t>Магистратура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CFA98215-0039-4A20-7598-E48DB2CC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268413"/>
            <a:ext cx="8610922" cy="4979987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800" b="1" dirty="0"/>
              <a:t>Квалификация: Магистр</a:t>
            </a:r>
          </a:p>
          <a:p>
            <a:pPr marL="0" indent="0" eaLnBrk="1" hangingPunct="1">
              <a:buNone/>
            </a:pPr>
            <a:r>
              <a:rPr lang="ru-RU" altLang="ru-RU" sz="2800" dirty="0" smtClean="0"/>
              <a:t>Математика, программа </a:t>
            </a:r>
            <a:r>
              <a:rPr lang="ru-RU" altLang="ru-RU" sz="2800" dirty="0"/>
              <a:t>«Преподавание математики и информатики</a:t>
            </a:r>
            <a:r>
              <a:rPr lang="ru-RU" altLang="ru-RU" sz="2800" dirty="0" smtClean="0"/>
              <a:t>»</a:t>
            </a:r>
          </a:p>
          <a:p>
            <a:pPr marL="0" indent="0" eaLnBrk="1" hangingPunct="1">
              <a:buNone/>
            </a:pPr>
            <a:r>
              <a:rPr lang="ru-RU" altLang="ru-RU" sz="2800" dirty="0" smtClean="0"/>
              <a:t>Физика, программа «Компьютерное моделирование материалов и процессов» </a:t>
            </a:r>
          </a:p>
          <a:p>
            <a:pPr marL="0" indent="0" eaLnBrk="1" hangingPunct="1">
              <a:buNone/>
            </a:pPr>
            <a:r>
              <a:rPr lang="ru-RU" altLang="ru-RU" sz="2800" dirty="0" smtClean="0"/>
              <a:t>Химия, программа «Физическая химия и материаловедение»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dirty="0" smtClean="0"/>
              <a:t>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b="1" dirty="0" smtClean="0"/>
              <a:t>Срок </a:t>
            </a:r>
            <a:r>
              <a:rPr lang="ru-RU" altLang="ru-RU" sz="2800" b="1" dirty="0"/>
              <a:t>обучения: 2 года</a:t>
            </a:r>
            <a:endParaRPr lang="ru-RU" altLang="ru-RU" sz="28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800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xmlns="" id="{4FA11A6E-3D0E-6814-7569-75964A17F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7FAF13-3FF1-468E-A9CF-E3766248AA94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64539" y="1855998"/>
          <a:ext cx="6829651" cy="28232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2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0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3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3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Light" pitchFamily="34" charset="0"/>
                        </a:rPr>
                        <a:t>№ </a:t>
                      </a:r>
                      <a:r>
                        <a:rPr lang="ru-RU" sz="1200" dirty="0" err="1" smtClean="0">
                          <a:effectLst/>
                          <a:latin typeface="Bahnschrift Light" pitchFamily="34" charset="0"/>
                        </a:rPr>
                        <a:t>п</a:t>
                      </a:r>
                      <a:r>
                        <a:rPr lang="ru-RU" sz="1200" dirty="0" smtClean="0">
                          <a:effectLst/>
                          <a:latin typeface="Bahnschrift Light" pitchFamily="34" charset="0"/>
                        </a:rPr>
                        <a:t>/</a:t>
                      </a:r>
                      <a:r>
                        <a:rPr lang="ru-RU" sz="1200" dirty="0" err="1" smtClean="0">
                          <a:effectLst/>
                          <a:latin typeface="Bahnschrift Light" pitchFamily="34" charset="0"/>
                        </a:rPr>
                        <a:t>п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Bahnschrift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Light" pitchFamily="34" charset="0"/>
                        </a:rPr>
                        <a:t>Направление/специальность подготовки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Bahnschrift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Light" pitchFamily="34" charset="0"/>
                        </a:rPr>
                        <a:t>Вступительных испытаний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Bahnschrift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Light" pitchFamily="34" charset="0"/>
                        </a:rPr>
                        <a:t>Контрольные цифры приема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Bahnschrift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Bahnschrift Light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Bahnschrift Light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 Gothic" pitchFamily="34" charset="0"/>
                        </a:rPr>
                        <a:t>Математика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 row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effectLst/>
                          <a:latin typeface="Century Gothic" pitchFamily="34" charset="0"/>
                        </a:rPr>
                        <a:t>Междисциплинарный Экзамен по направлению подготовки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entury Gothic" pitchFamily="34" charset="0"/>
                        </a:rPr>
                        <a:t>15 / 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8915" marR="38915" marT="38915" marB="3891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8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Light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latin typeface="Bahnschrift Light" pitchFamily="34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Century Gothic" pitchFamily="34" charset="0"/>
                        </a:rPr>
                        <a:t>Физика</a:t>
                      </a:r>
                      <a:endParaRPr lang="ru-RU" sz="1400" b="0" dirty="0" smtClean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entury Gothic" pitchFamily="34" charset="0"/>
                        </a:rPr>
                        <a:t>25 / 5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8915" marR="38915" marT="38915" marB="38915" anchor="ctr"/>
                </a:tc>
              </a:tr>
              <a:tr h="4936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Light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latin typeface="Bahnschrift Light" pitchFamily="34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 Gothic" pitchFamily="34" charset="0"/>
                        </a:rPr>
                        <a:t>Химия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entury Gothic" pitchFamily="34" charset="0"/>
                        </a:rPr>
                        <a:t>28 / 2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8915" marR="38915" marT="38915" marB="38915" anchor="ctr"/>
                </a:tc>
              </a:tr>
              <a:tr h="5224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Light" pitchFamily="34" charset="0"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latin typeface="Bahnschrift Light" pitchFamily="34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entury Gothic" pitchFamily="34" charset="0"/>
                        </a:rPr>
                        <a:t>Физическая химия 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 Gothic" pitchFamily="34" charset="0"/>
                        </a:rPr>
                        <a:t>1</a:t>
                      </a:r>
                      <a:r>
                        <a:rPr lang="ru-RU" sz="1400" b="0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Century Gothic" pitchFamily="34" charset="0"/>
                        </a:rPr>
                        <a:t>/ 1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</a:tr>
              <a:tr h="5779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Light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latin typeface="Bahnschrift Light" pitchFamily="34" charset="0"/>
                      </a:endParaRPr>
                    </a:p>
                  </a:txBody>
                  <a:tcPr marL="38915" marR="38915" marT="38915" marB="3891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Century Gothic" pitchFamily="34" charset="0"/>
                        </a:rPr>
                        <a:t>Физика конденсированного состояния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5" marR="38915" marT="38915" marB="3891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Century Gothic" pitchFamily="34" charset="0"/>
                        </a:rPr>
                        <a:t>0 /</a:t>
                      </a:r>
                      <a:r>
                        <a:rPr lang="ru-RU" sz="1400" b="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ru-RU" sz="1400" b="0" dirty="0" smtClean="0">
                          <a:latin typeface="Century Gothic" pitchFamily="34" charset="0"/>
                        </a:rPr>
                        <a:t>1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38915" marR="38915" marT="38915" marB="38915" anchor="ctr"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64537" y="964259"/>
            <a:ext cx="5778230" cy="710115"/>
            <a:chOff x="167197" y="107008"/>
            <a:chExt cx="5778230" cy="71011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7197" y="107008"/>
              <a:ext cx="5778230" cy="710115"/>
            </a:xfrm>
            <a:prstGeom prst="rect">
              <a:avLst/>
            </a:prstGeom>
            <a:solidFill>
              <a:srgbClr val="9A8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9A8CF3"/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887" y="169678"/>
              <a:ext cx="5764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Bahnschrift Light" pitchFamily="34" charset="0"/>
                </a:rPr>
                <a:t>Магистратура и Аспирантура</a:t>
              </a:r>
            </a:p>
          </p:txBody>
        </p:sp>
      </p:grpSp>
      <p:pic>
        <p:nvPicPr>
          <p:cNvPr id="11267" name="Picture 3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2"/>
          <a:srcRect t="47952" r="34210"/>
          <a:stretch>
            <a:fillRect/>
          </a:stretch>
        </p:blipFill>
        <p:spPr bwMode="auto">
          <a:xfrm rot="5400000">
            <a:off x="6565662" y="1442533"/>
            <a:ext cx="2188723" cy="979247"/>
          </a:xfrm>
          <a:prstGeom prst="rect">
            <a:avLst/>
          </a:prstGeom>
          <a:noFill/>
        </p:spPr>
      </p:pic>
      <p:pic>
        <p:nvPicPr>
          <p:cNvPr id="11268" name="Picture 4" descr="C:\Users\Notebook\Desktop\Полина\актив\4413407-04.png"/>
          <p:cNvPicPr>
            <a:picLocks noChangeAspect="1" noChangeArrowheads="1"/>
          </p:cNvPicPr>
          <p:nvPr/>
        </p:nvPicPr>
        <p:blipFill>
          <a:blip r:embed="rId3"/>
          <a:srcRect l="27504" r="29581" b="8120"/>
          <a:stretch>
            <a:fillRect/>
          </a:stretch>
        </p:blipFill>
        <p:spPr bwMode="auto">
          <a:xfrm>
            <a:off x="6919530" y="2482086"/>
            <a:ext cx="2224471" cy="3518664"/>
          </a:xfrm>
          <a:prstGeom prst="rect">
            <a:avLst/>
          </a:prstGeom>
          <a:noFill/>
        </p:spPr>
      </p:pic>
      <p:pic>
        <p:nvPicPr>
          <p:cNvPr id="11269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4"/>
          <a:srcRect t="48587" r="83388" b="22127"/>
          <a:stretch>
            <a:fillRect/>
          </a:stretch>
        </p:blipFill>
        <p:spPr bwMode="auto">
          <a:xfrm>
            <a:off x="7934360" y="1090714"/>
            <a:ext cx="1209640" cy="1495174"/>
          </a:xfrm>
          <a:prstGeom prst="rect">
            <a:avLst/>
          </a:prstGeom>
          <a:noFill/>
        </p:spPr>
      </p:pic>
      <p:pic>
        <p:nvPicPr>
          <p:cNvPr id="11270" name="Picture 6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4"/>
          <a:srcRect t="14720" r="77833" b="21832"/>
          <a:stretch>
            <a:fillRect/>
          </a:stretch>
        </p:blipFill>
        <p:spPr bwMode="auto">
          <a:xfrm rot="5400000">
            <a:off x="4680534" y="3842739"/>
            <a:ext cx="1435408" cy="2880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620688"/>
            <a:ext cx="8520600" cy="41044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/>
              <a:t>                        </a:t>
            </a:r>
            <a:r>
              <a:rPr lang="ru-RU" sz="4800" dirty="0"/>
              <a:t>ИНСТИТУТ</a:t>
            </a:r>
            <a:br>
              <a:rPr lang="ru-RU" sz="4800" dirty="0"/>
            </a:br>
            <a:r>
              <a:rPr lang="ru-RU" sz="4800" dirty="0"/>
              <a:t>                    ФУНДАМЕНТАЛЬНЫХ </a:t>
            </a:r>
            <a:br>
              <a:rPr lang="ru-RU" sz="4800" dirty="0"/>
            </a:br>
            <a:r>
              <a:rPr lang="ru-RU" sz="4800" dirty="0"/>
              <a:t>                        НАУК 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00" y="4725144"/>
            <a:ext cx="8520600" cy="18722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000" b="1" i="1" dirty="0">
                <a:solidFill>
                  <a:schemeClr val="tx1"/>
                </a:solidFill>
              </a:rPr>
              <a:t>КЕМЕРОВСКИЙ ГОСУДАРСТВЕННЫЙ УНИВЕРСИТЕТ</a:t>
            </a:r>
          </a:p>
        </p:txBody>
      </p:sp>
      <p:pic>
        <p:nvPicPr>
          <p:cNvPr id="4" name="Picture 2" descr="https://sun9-59.userapi.com/impg/2z5bq86wgPkIBWTEtAgC6mzZM_4CD3lCCmshXg/8R-QBDMSMYI.jpg?size=733x741&amp;quality=96&amp;sign=1221db01a910b09596de16dc9681f35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00" y="1268760"/>
            <a:ext cx="2541128" cy="2568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C87AA01F-9C3A-36D2-28D3-37CA376DA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25413"/>
            <a:ext cx="7499350" cy="100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>
                <a:solidFill>
                  <a:srgbClr val="002060"/>
                </a:solidFill>
                <a:effectLst/>
              </a:rPr>
              <a:t>Трудоустройство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A7E0B52F-081A-791F-4910-E7AC5936C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268413"/>
            <a:ext cx="8363719" cy="4824412"/>
          </a:xfrm>
        </p:spPr>
        <p:txBody>
          <a:bodyPr/>
          <a:lstStyle/>
          <a:p>
            <a:pPr eaLnBrk="1" hangingPunct="1"/>
            <a:r>
              <a:rPr lang="ru-RU" altLang="ru-RU" sz="2800" b="1" dirty="0"/>
              <a:t>Выпускники </a:t>
            </a:r>
            <a:r>
              <a:rPr lang="ru-RU" altLang="ru-RU" sz="2800" b="1" dirty="0" smtClean="0"/>
              <a:t>института </a:t>
            </a:r>
            <a:r>
              <a:rPr lang="ru-RU" altLang="ru-RU" sz="2800" b="1" dirty="0"/>
              <a:t>востребованы на рынке труда! </a:t>
            </a:r>
          </a:p>
          <a:p>
            <a:pPr eaLnBrk="1" hangingPunct="1"/>
            <a:r>
              <a:rPr lang="ru-RU" altLang="ru-RU" sz="2800" dirty="0"/>
              <a:t>Более 80% студентов находит работу на 4-м курсе.</a:t>
            </a:r>
          </a:p>
          <a:p>
            <a:pPr eaLnBrk="1" hangingPunct="1"/>
            <a:r>
              <a:rPr lang="ru-RU" altLang="ru-RU" sz="2800" dirty="0"/>
              <a:t>Производственная и преддипломная практика </a:t>
            </a:r>
            <a:r>
              <a:rPr lang="ru-RU" altLang="ru-RU" sz="2800" dirty="0" smtClean="0"/>
              <a:t>проходят </a:t>
            </a:r>
            <a:r>
              <a:rPr lang="ru-RU" altLang="ru-RU" sz="2800" dirty="0"/>
              <a:t>в </a:t>
            </a:r>
            <a:r>
              <a:rPr lang="ru-RU" altLang="ru-RU" sz="2800" dirty="0" smtClean="0"/>
              <a:t>различных организациях области (на основе договора о практической подготовки).</a:t>
            </a:r>
            <a:endParaRPr lang="ru-RU" altLang="ru-RU" sz="2800" dirty="0"/>
          </a:p>
          <a:p>
            <a:pPr eaLnBrk="1" hangingPunct="1"/>
            <a:r>
              <a:rPr lang="ru-RU" altLang="ru-RU" sz="2800" dirty="0"/>
              <a:t>Последующее трудоустройство.</a:t>
            </a:r>
          </a:p>
          <a:p>
            <a:pPr eaLnBrk="1" hangingPunct="1"/>
            <a:endParaRPr lang="ru-RU" altLang="ru-RU" sz="28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800" dirty="0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xmlns="" id="{FD76AC80-AA6D-A261-53EE-C81B3AE72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F0B1F7-BA47-4832-AAAB-4F4ACC1791F4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514" y="29536"/>
            <a:ext cx="749935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000" b="1" dirty="0" smtClean="0">
                <a:solidFill>
                  <a:srgbClr val="424988"/>
                </a:solidFill>
              </a:rPr>
              <a:t>ЛЕКЦИОННЫЕ АУДИТОРИИ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248472" cy="2833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052736"/>
            <a:ext cx="4248471" cy="2833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9" y="4005063"/>
            <a:ext cx="4241576" cy="2827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2" y="4005063"/>
            <a:ext cx="4241576" cy="28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-20758"/>
            <a:ext cx="9024938" cy="947738"/>
          </a:xfrm>
        </p:spPr>
        <p:txBody>
          <a:bodyPr>
            <a:norm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smtClean="0">
                <a:solidFill>
                  <a:srgbClr val="424988"/>
                </a:solidFill>
              </a:rPr>
              <a:t>Компьютерные классы</a:t>
            </a:r>
          </a:p>
        </p:txBody>
      </p:sp>
      <p:sp>
        <p:nvSpPr>
          <p:cNvPr id="123906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5" y="2564904"/>
            <a:ext cx="3888431" cy="2448272"/>
          </a:xfrm>
        </p:spPr>
        <p:txBody>
          <a:bodyPr lIns="0" tIns="0" rIns="0" bIns="0" anchor="ctr"/>
          <a:lstStyle/>
          <a:p>
            <a:pPr marL="0" indent="0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dirty="0" smtClean="0">
              <a:latin typeface="Arial" charset="0"/>
            </a:endParaRPr>
          </a:p>
        </p:txBody>
      </p:sp>
      <p:grpSp>
        <p:nvGrpSpPr>
          <p:cNvPr id="123908" name="Group 3"/>
          <p:cNvGrpSpPr>
            <a:grpSpLocks/>
          </p:cNvGrpSpPr>
          <p:nvPr/>
        </p:nvGrpSpPr>
        <p:grpSpPr bwMode="auto">
          <a:xfrm>
            <a:off x="103602" y="1351235"/>
            <a:ext cx="3894539" cy="2864088"/>
            <a:chOff x="3903" y="1143"/>
            <a:chExt cx="1766" cy="1720"/>
          </a:xfrm>
        </p:grpSpPr>
        <p:pic>
          <p:nvPicPr>
            <p:cNvPr id="1239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" y="1143"/>
              <a:ext cx="1757" cy="1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3911" name="Text Box 5"/>
            <p:cNvSpPr txBox="1">
              <a:spLocks noChangeArrowheads="1"/>
            </p:cNvSpPr>
            <p:nvPr/>
          </p:nvSpPr>
          <p:spPr bwMode="auto">
            <a:xfrm>
              <a:off x="3903" y="1269"/>
              <a:ext cx="1757" cy="1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pic>
        <p:nvPicPr>
          <p:cNvPr id="1239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470200" cy="2664296"/>
          </a:xfrm>
          <a:prstGeom prst="rect">
            <a:avLst/>
          </a:prstGeom>
          <a:noFill/>
          <a:ln w="38160">
            <a:solidFill>
              <a:srgbClr val="CCDD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50820"/>
            <a:ext cx="3096344" cy="21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0515"/>
            <a:ext cx="3744416" cy="25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7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99538" cy="792162"/>
          </a:xfrm>
        </p:spPr>
        <p:txBody>
          <a:bodyPr>
            <a:norm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>
                <a:solidFill>
                  <a:srgbClr val="404040"/>
                </a:solidFill>
              </a:rPr>
              <a:t>Физические лаборатории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idx="1"/>
          </p:nvPr>
        </p:nvSpPr>
        <p:spPr>
          <a:xfrm>
            <a:off x="1" y="4149081"/>
            <a:ext cx="4427983" cy="2008666"/>
          </a:xfrm>
        </p:spPr>
        <p:txBody>
          <a:bodyPr/>
          <a:lstStyle/>
          <a:p>
            <a:pPr eaLnBrk="1" hangingPunct="1">
              <a:spcBef>
                <a:spcPts val="0"/>
              </a:spcBef>
              <a:buSzPct val="100000"/>
              <a:tabLst>
                <a:tab pos="179388" algn="l"/>
                <a:tab pos="284163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</a:tabLst>
            </a:pPr>
            <a:endParaRPr lang="ru-RU" altLang="ru-RU" sz="2000" b="1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2033"/>
            <a:ext cx="86407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57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67356"/>
            <a:ext cx="4248597" cy="29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57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78" y="4149081"/>
            <a:ext cx="3571275" cy="220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45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9536"/>
            <a:ext cx="8229600" cy="58643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b="1" dirty="0" smtClean="0">
                <a:solidFill>
                  <a:srgbClr val="424988"/>
                </a:solidFill>
              </a:rPr>
              <a:t>Химические лаборатории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" y="4403096"/>
            <a:ext cx="3891001" cy="2334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" y="842008"/>
            <a:ext cx="4262129" cy="3196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55" y="980728"/>
            <a:ext cx="4042552" cy="3031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10798"/>
            <a:ext cx="4211499" cy="252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xmlns="" id="{D6226C55-5AB3-9A18-9F15-AA6CD3A8A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6013" y="188913"/>
            <a:ext cx="7673975" cy="6334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solidFill>
                  <a:srgbClr val="002060"/>
                </a:solidFill>
                <a:effectLst/>
              </a:rPr>
              <a:t>Информационные технологии</a:t>
            </a:r>
          </a:p>
        </p:txBody>
      </p:sp>
      <p:sp>
        <p:nvSpPr>
          <p:cNvPr id="33795" name="Содержимое 2">
            <a:extLst>
              <a:ext uri="{FF2B5EF4-FFF2-40B4-BE49-F238E27FC236}">
                <a16:creationId xmlns:a16="http://schemas.microsoft.com/office/drawing/2014/main" xmlns="" id="{5D7A719C-9FF1-78FC-0165-9B2FC150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9638"/>
            <a:ext cx="8641655" cy="54721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2400" b="1" dirty="0" smtClean="0"/>
              <a:t>В институте широко </a:t>
            </a:r>
            <a:r>
              <a:rPr lang="ru-RU" altLang="ru-RU" sz="2400" b="1" dirty="0"/>
              <a:t>используются современные информационные технологии как преподавателями, так и студентами.</a:t>
            </a:r>
          </a:p>
          <a:p>
            <a:pPr eaLnBrk="1" hangingPunct="1"/>
            <a:r>
              <a:rPr lang="ru-RU" altLang="ru-RU" sz="2400" b="1" dirty="0"/>
              <a:t>Лекционные занятия ведутся в аудиториях, оснащенных компьютерным и мультимедийным оборудованием.</a:t>
            </a:r>
          </a:p>
          <a:p>
            <a:pPr eaLnBrk="1" hangingPunct="1"/>
            <a:r>
              <a:rPr lang="ru-RU" altLang="ru-RU" sz="2400" b="1" dirty="0"/>
              <a:t>Практические и лабораторные работы по дисциплинам, связанным с использованием информационных технологий в профессиональной деятельности студента, проводятся в компьютерных </a:t>
            </a:r>
            <a:r>
              <a:rPr lang="ru-RU" altLang="ru-RU" sz="2400" b="1" dirty="0" smtClean="0"/>
              <a:t>классах, специализированных лабораториях.</a:t>
            </a:r>
            <a:endParaRPr lang="ru-RU" altLang="ru-RU" sz="2400" b="1" dirty="0"/>
          </a:p>
          <a:p>
            <a:pPr eaLnBrk="1" hangingPunct="1"/>
            <a:r>
              <a:rPr lang="ru-RU" altLang="ru-RU" sz="2400" b="1" dirty="0"/>
              <a:t>При выполнении практических работ студенты используют электронные учебные и справочные пособия, электронные конспекты лекций и другой материал. В их распоряжении программное обеспечение, установленное в компьютерных классах и лабораториях.</a:t>
            </a:r>
          </a:p>
          <a:p>
            <a:pPr eaLnBrk="1" hangingPunct="1"/>
            <a:r>
              <a:rPr lang="ru-RU" altLang="ru-RU" sz="2400" b="1" dirty="0"/>
              <a:t>Широко используются в учебном процессе технологии проверки знаний с помощью компьютерных тестов.</a:t>
            </a:r>
          </a:p>
          <a:p>
            <a:pPr eaLnBrk="1" hangingPunct="1"/>
            <a:endParaRPr lang="ru-RU" altLang="ru-RU" sz="1800" dirty="0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xmlns="" id="{8ACA4F0D-13A9-3F48-D1CB-743AA0F8E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56157-B888-4DEE-A712-459411A9EFF2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8DD24807-65EF-F488-9094-06469F27A1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6013" y="188913"/>
            <a:ext cx="7673975" cy="6334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solidFill>
                  <a:srgbClr val="002060"/>
                </a:solidFill>
                <a:effectLst/>
              </a:rPr>
              <a:t>Информационные технологии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4254D0-5AEB-47D3-EA95-DB4AE4D8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5403850" cy="3600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A173BA5-608E-DF47-75D8-7938EDDA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73463"/>
            <a:ext cx="4576762" cy="31257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C565143-4A3E-C3F9-2892-A2C1EB53EFC7}"/>
              </a:ext>
            </a:extLst>
          </p:cNvPr>
          <p:cNvSpPr txBox="1">
            <a:spLocks/>
          </p:cNvSpPr>
          <p:nvPr/>
        </p:nvSpPr>
        <p:spPr bwMode="auto">
          <a:xfrm>
            <a:off x="5867400" y="1268413"/>
            <a:ext cx="3168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algn="ctr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200" b="1" dirty="0">
                <a:latin typeface="+mn-lt"/>
              </a:rPr>
              <a:t>ИС </a:t>
            </a:r>
            <a:r>
              <a:rPr lang="en-US" sz="2200" b="1" dirty="0">
                <a:latin typeface="+mn-lt"/>
              </a:rPr>
              <a:t>“</a:t>
            </a:r>
            <a:r>
              <a:rPr lang="ru-RU" sz="2200" b="1" dirty="0">
                <a:latin typeface="+mn-lt"/>
              </a:rPr>
              <a:t>Информационное обеспечение учебного процесса</a:t>
            </a:r>
            <a:r>
              <a:rPr lang="en-US" sz="2200" b="1" dirty="0">
                <a:latin typeface="+mn-lt"/>
              </a:rPr>
              <a:t>”</a:t>
            </a:r>
            <a:endParaRPr lang="ru-RU" sz="2200" b="1" dirty="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CB4E0F4-876E-EDCA-E4D8-5530B8A050D6}"/>
              </a:ext>
            </a:extLst>
          </p:cNvPr>
          <p:cNvSpPr txBox="1">
            <a:spLocks/>
          </p:cNvSpPr>
          <p:nvPr/>
        </p:nvSpPr>
        <p:spPr bwMode="auto">
          <a:xfrm>
            <a:off x="971550" y="4941888"/>
            <a:ext cx="3168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algn="ctr" eaLnBrk="1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200" b="1" dirty="0">
                <a:latin typeface="+mn-lt"/>
              </a:rPr>
              <a:t>ИС </a:t>
            </a:r>
            <a:r>
              <a:rPr lang="en-US" sz="2200" b="1" dirty="0">
                <a:latin typeface="+mn-lt"/>
              </a:rPr>
              <a:t>“</a:t>
            </a:r>
            <a:r>
              <a:rPr lang="ru-RU" sz="2200" b="1" dirty="0">
                <a:latin typeface="+mn-lt"/>
              </a:rPr>
              <a:t>Рейтинг обучающихся</a:t>
            </a:r>
            <a:r>
              <a:rPr lang="en-US" sz="2200" b="1" dirty="0">
                <a:latin typeface="+mn-lt"/>
              </a:rPr>
              <a:t>”</a:t>
            </a:r>
            <a:endParaRPr lang="ru-RU" sz="2200" b="1" dirty="0">
              <a:latin typeface="+mn-lt"/>
            </a:endParaRPr>
          </a:p>
        </p:txBody>
      </p:sp>
      <p:sp>
        <p:nvSpPr>
          <p:cNvPr id="34823" name="Номер слайда 8">
            <a:extLst>
              <a:ext uri="{FF2B5EF4-FFF2-40B4-BE49-F238E27FC236}">
                <a16:creationId xmlns:a16="http://schemas.microsoft.com/office/drawing/2014/main" xmlns="" id="{516AD78B-2B78-7141-42C5-C2DB41088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CF58F9-1A15-4315-8D62-795544D0FB4A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xmlns="" id="{0AE83157-1573-56FB-C54D-85CC7CB6B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30175"/>
            <a:ext cx="7747000" cy="63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ffectLst/>
              </a:rPr>
              <a:t>Научно-исследовательская деятельность</a:t>
            </a:r>
          </a:p>
        </p:txBody>
      </p:sp>
      <p:sp>
        <p:nvSpPr>
          <p:cNvPr id="36867" name="Содержимое 2">
            <a:extLst>
              <a:ext uri="{FF2B5EF4-FFF2-40B4-BE49-F238E27FC236}">
                <a16:creationId xmlns:a16="http://schemas.microsoft.com/office/drawing/2014/main" xmlns="" id="{C8C7B27C-7B4D-57A6-5F46-6F26BC7A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5175"/>
            <a:ext cx="8466906" cy="3600450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В институте активно </a:t>
            </a:r>
            <a:r>
              <a:rPr lang="ru-RU" altLang="ru-RU" sz="2400" dirty="0"/>
              <a:t>ведется научно-исследовательская деятельность преподавателей и студентов.</a:t>
            </a:r>
          </a:p>
          <a:p>
            <a:pPr eaLnBrk="1" hangingPunct="1"/>
            <a:r>
              <a:rPr lang="ru-RU" altLang="ru-RU" sz="2400" dirty="0"/>
              <a:t>Ежегодно проводятся олимпиады по математике и программированию, </a:t>
            </a:r>
            <a:r>
              <a:rPr lang="ru-RU" altLang="ru-RU" sz="2400" dirty="0" smtClean="0"/>
              <a:t>физике и химии, научные конференции, Всероссийская Антинаучная конференция</a:t>
            </a:r>
            <a:endParaRPr lang="ru-RU" altLang="ru-RU" sz="2400" dirty="0"/>
          </a:p>
          <a:p>
            <a:pPr eaLnBrk="1" hangingPunct="1"/>
            <a:r>
              <a:rPr lang="ru-RU" altLang="ru-RU" sz="2400" dirty="0"/>
              <a:t>Сотрудники и студенты регулярно участвуют в научных и научно-практических конференциях. Многие работы, представляемые на конференциях, удостаиваются  наград.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</p:txBody>
      </p:sp>
      <p:pic>
        <p:nvPicPr>
          <p:cNvPr id="36868" name="Picture 5" descr="d01">
            <a:extLst>
              <a:ext uri="{FF2B5EF4-FFF2-40B4-BE49-F238E27FC236}">
                <a16:creationId xmlns:a16="http://schemas.microsoft.com/office/drawing/2014/main" xmlns="" id="{11BB4761-419B-7C65-8FEC-2F1DE3E0D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1314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d02">
            <a:extLst>
              <a:ext uri="{FF2B5EF4-FFF2-40B4-BE49-F238E27FC236}">
                <a16:creationId xmlns:a16="http://schemas.microsoft.com/office/drawing/2014/main" xmlns="" id="{F9920D63-EFB5-B906-01D3-85CDA3F1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437063"/>
            <a:ext cx="13287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d04">
            <a:extLst>
              <a:ext uri="{FF2B5EF4-FFF2-40B4-BE49-F238E27FC236}">
                <a16:creationId xmlns:a16="http://schemas.microsoft.com/office/drawing/2014/main" xmlns="" id="{E625DCE4-FA7A-1BF9-11A9-AE56F40D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437063"/>
            <a:ext cx="2590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dip3">
            <a:extLst>
              <a:ext uri="{FF2B5EF4-FFF2-40B4-BE49-F238E27FC236}">
                <a16:creationId xmlns:a16="http://schemas.microsoft.com/office/drawing/2014/main" xmlns="" id="{E39A905C-9770-4397-0F7F-282E1B20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4437063"/>
            <a:ext cx="1266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med3">
            <a:extLst>
              <a:ext uri="{FF2B5EF4-FFF2-40B4-BE49-F238E27FC236}">
                <a16:creationId xmlns:a16="http://schemas.microsoft.com/office/drawing/2014/main" xmlns="" id="{D73EE7A9-65CD-AA60-8B4D-0F925C0F1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437063"/>
            <a:ext cx="1000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Номер слайда 8">
            <a:extLst>
              <a:ext uri="{FF2B5EF4-FFF2-40B4-BE49-F238E27FC236}">
                <a16:creationId xmlns:a16="http://schemas.microsoft.com/office/drawing/2014/main" xmlns="" id="{EEEBFFE8-5EE3-DEB5-4537-714837532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3775" y="6192838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6FFFDA-B05E-4581-8608-22EC1A35F128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xmlns="" id="{67C5620E-3821-25E2-546F-BA961DE614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30175"/>
            <a:ext cx="7747000" cy="63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b="1">
                <a:solidFill>
                  <a:srgbClr val="002060"/>
                </a:solidFill>
                <a:effectLst/>
              </a:rPr>
              <a:t>Примеры тем выпускных квалификационных работ</a:t>
            </a:r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xmlns="" id="{BB128BB6-12E0-2146-B5C5-D19BD21B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513"/>
            <a:ext cx="8568630" cy="5472112"/>
          </a:xfrm>
        </p:spPr>
        <p:txBody>
          <a:bodyPr>
            <a:noAutofit/>
          </a:bodyPr>
          <a:lstStyle/>
          <a:p>
            <a:r>
              <a:rPr lang="ru-RU" sz="2000" b="1" dirty="0"/>
              <a:t>Моделирование дефектной структуры материалов путем их выращивания в электрическом </a:t>
            </a:r>
            <a:r>
              <a:rPr lang="ru-RU" sz="2000" b="1" dirty="0" smtClean="0"/>
              <a:t>поле</a:t>
            </a:r>
          </a:p>
          <a:p>
            <a:r>
              <a:rPr lang="ru-RU" sz="2000" b="1" dirty="0"/>
              <a:t>Температурная динамика в теле с учетом взаимодействия с окружающей средой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Матричные алгоритмы криптографической защиты информации и их </a:t>
            </a:r>
            <a:r>
              <a:rPr lang="ru-RU" sz="2000" b="1" dirty="0" smtClean="0"/>
              <a:t>реализация</a:t>
            </a:r>
          </a:p>
          <a:p>
            <a:r>
              <a:rPr lang="ru-RU" sz="2000" b="1" dirty="0"/>
              <a:t>Бифуркации периодических решений моделей химической кинетики</a:t>
            </a:r>
            <a:r>
              <a:rPr lang="ru-RU" sz="2000" b="1" dirty="0" smtClean="0"/>
              <a:t>.</a:t>
            </a:r>
          </a:p>
          <a:p>
            <a:r>
              <a:rPr lang="ru-RU" altLang="ru-RU" sz="2000" b="1" dirty="0" smtClean="0"/>
              <a:t>Моделирование </a:t>
            </a:r>
            <a:r>
              <a:rPr lang="ru-RU" altLang="ru-RU" sz="2000" b="1" dirty="0"/>
              <a:t>течения крови в крупных сосудах методом решеточных уравнений Больцмана.</a:t>
            </a:r>
          </a:p>
          <a:p>
            <a:r>
              <a:rPr lang="ru-RU" sz="2000" b="1" dirty="0"/>
              <a:t>Электрохимические свойства </a:t>
            </a:r>
            <a:r>
              <a:rPr lang="ru-RU" sz="2000" b="1" dirty="0" err="1"/>
              <a:t>нанокомпозитного</a:t>
            </a:r>
            <a:r>
              <a:rPr lang="ru-RU" sz="2000" b="1" dirty="0"/>
              <a:t> электродного материала на основе пористой углеродной матрицы с наполнителем, полученным методом </a:t>
            </a:r>
            <a:r>
              <a:rPr lang="ru-RU" sz="2000" b="1" dirty="0" err="1"/>
              <a:t>терморазложения</a:t>
            </a:r>
            <a:r>
              <a:rPr lang="ru-RU" sz="2000" b="1" dirty="0"/>
              <a:t> гидроксида кобальта (II</a:t>
            </a:r>
            <a:r>
              <a:rPr lang="ru-RU" sz="2000" b="1" dirty="0" smtClean="0"/>
              <a:t>)</a:t>
            </a:r>
          </a:p>
          <a:p>
            <a:r>
              <a:rPr lang="ru-RU" sz="2000" b="1" dirty="0" smtClean="0"/>
              <a:t>Создание </a:t>
            </a:r>
            <a:r>
              <a:rPr lang="ru-RU" sz="2000" b="1" dirty="0"/>
              <a:t>электрохимического сенсора из сеток однослойных углеродных </a:t>
            </a:r>
            <a:r>
              <a:rPr lang="ru-RU" sz="2000" b="1" dirty="0" err="1"/>
              <a:t>нанотрубок</a:t>
            </a:r>
            <a:r>
              <a:rPr lang="ru-RU" sz="2000" b="1" dirty="0"/>
              <a:t>, декорированных </a:t>
            </a:r>
            <a:r>
              <a:rPr lang="ru-RU" sz="2000" b="1" dirty="0" err="1"/>
              <a:t>наночастицами</a:t>
            </a:r>
            <a:r>
              <a:rPr lang="ru-RU" sz="2000" b="1" dirty="0"/>
              <a:t> </a:t>
            </a:r>
            <a:r>
              <a:rPr lang="ru-RU" sz="2000" b="1" dirty="0" smtClean="0"/>
              <a:t>серебра</a:t>
            </a:r>
          </a:p>
          <a:p>
            <a:r>
              <a:rPr lang="ru-RU" sz="2000" b="1" dirty="0"/>
              <a:t>Исследование доменных микроструктур в электрооптических кристаллах методами оптической спектроскопии</a:t>
            </a:r>
            <a:endParaRPr lang="ru-RU" altLang="ru-RU" sz="2000" b="1" dirty="0"/>
          </a:p>
        </p:txBody>
      </p:sp>
      <p:sp>
        <p:nvSpPr>
          <p:cNvPr id="37892" name="Номер слайда 8">
            <a:extLst>
              <a:ext uri="{FF2B5EF4-FFF2-40B4-BE49-F238E27FC236}">
                <a16:creationId xmlns:a16="http://schemas.microsoft.com/office/drawing/2014/main" xmlns="" id="{D62D0257-6CAC-83A4-6A3F-B1C95B07A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3775" y="6192838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D2B4C6-242C-4A63-A305-2905CF1DCE61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xmlns="" id="{6B851744-056B-E484-B817-578FA5B9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052513"/>
            <a:ext cx="89598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altLang="ru-RU" sz="2400">
              <a:latin typeface="Arial" panose="020B0604020202020204" pitchFamily="34" charset="0"/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xmlns="" id="{C7E31735-1EF7-BEC8-7EA8-634152CE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285875"/>
            <a:ext cx="42830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>
            <a:extLst>
              <a:ext uri="{FF2B5EF4-FFF2-40B4-BE49-F238E27FC236}">
                <a16:creationId xmlns:a16="http://schemas.microsoft.com/office/drawing/2014/main" xmlns="" id="{7A2AE205-8852-25A8-6911-C1978F61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85875"/>
            <a:ext cx="43370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6">
            <a:extLst>
              <a:ext uri="{FF2B5EF4-FFF2-40B4-BE49-F238E27FC236}">
                <a16:creationId xmlns:a16="http://schemas.microsoft.com/office/drawing/2014/main" xmlns="" id="{F88D22EF-59B5-F076-0ECD-F807AB73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941888"/>
            <a:ext cx="792003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70C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2000">
                <a:latin typeface="Arial" panose="020B0604020202020204" pitchFamily="34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имеют размеры 100м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100м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Глубина прибрежной зоны составляет 5-20м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место внутренние течения и поверхностные волны (возможен шторм)</a:t>
            </a:r>
          </a:p>
          <a:p>
            <a:pPr eaLnBrk="1" hangingPunct="1">
              <a:spcBef>
                <a:spcPct val="0"/>
              </a:spcBef>
              <a:buClr>
                <a:srgbClr val="0070C0"/>
              </a:buClr>
              <a:buSzTx/>
              <a:buFont typeface="Arial" panose="020B0604020202020204" pitchFamily="34" charset="0"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Платформы устанавливаются непосредственно на дно (песчаное, глинистое, илистое)</a:t>
            </a:r>
          </a:p>
        </p:txBody>
      </p:sp>
      <p:sp>
        <p:nvSpPr>
          <p:cNvPr id="38918" name="Номер слайда 17">
            <a:extLst>
              <a:ext uri="{FF2B5EF4-FFF2-40B4-BE49-F238E27FC236}">
                <a16:creationId xmlns:a16="http://schemas.microsoft.com/office/drawing/2014/main" xmlns="" id="{C1311429-4525-E0DE-8B49-73CEB133B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603D45-F9FD-4555-A155-F9DEC3470307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200">
              <a:solidFill>
                <a:srgbClr val="608FD4"/>
              </a:solidFill>
            </a:endParaRPr>
          </a:p>
        </p:txBody>
      </p:sp>
      <p:sp>
        <p:nvSpPr>
          <p:cNvPr id="38919" name="Заголовок 1">
            <a:extLst>
              <a:ext uri="{FF2B5EF4-FFF2-40B4-BE49-F238E27FC236}">
                <a16:creationId xmlns:a16="http://schemas.microsoft.com/office/drawing/2014/main" xmlns="" id="{2C9F36BB-85A4-E23B-279E-1751A1501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30175"/>
            <a:ext cx="7747000" cy="63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ffectLst/>
              </a:rPr>
              <a:t>Научно-исследовательская деятельность</a:t>
            </a:r>
          </a:p>
        </p:txBody>
      </p:sp>
      <p:sp>
        <p:nvSpPr>
          <p:cNvPr id="38920" name="Прямоугольник 19">
            <a:extLst>
              <a:ext uri="{FF2B5EF4-FFF2-40B4-BE49-F238E27FC236}">
                <a16:creationId xmlns:a16="http://schemas.microsoft.com/office/drawing/2014/main" xmlns="" id="{591FD85B-6ABD-A5E8-6B52-8B78C30BB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827088"/>
            <a:ext cx="691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Нефтедобывающие платформы гравитационного типа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D0506561-0FB6-544A-D1B2-FAF1018AE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81843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b="1">
                <a:solidFill>
                  <a:srgbClr val="002060"/>
                </a:solidFill>
                <a:effectLst/>
              </a:rPr>
              <a:t>Директор ИФН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xmlns="" id="{272D5526-88C3-152A-A076-FF791F36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652588"/>
            <a:ext cx="3960440" cy="4079875"/>
          </a:xfrm>
        </p:spPr>
        <p:txBody>
          <a:bodyPr/>
          <a:lstStyle/>
          <a:p>
            <a:pPr eaLnBrk="1" hangingPunct="1"/>
            <a:endParaRPr lang="ru-RU" altLang="ru-RU" sz="10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i="1" dirty="0"/>
              <a:t>Гудов Александр Михайлович</a:t>
            </a:r>
            <a:r>
              <a:rPr lang="ru-RU" altLang="ru-RU" sz="4000" dirty="0"/>
              <a:t>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dirty="0"/>
              <a:t>доктор технических наук, доцент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xmlns="" id="{42CAE5B3-65BE-664F-8B0B-4338666B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7638"/>
            <a:ext cx="3672211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Номер слайда 6">
            <a:extLst>
              <a:ext uri="{FF2B5EF4-FFF2-40B4-BE49-F238E27FC236}">
                <a16:creationId xmlns:a16="http://schemas.microsoft.com/office/drawing/2014/main" xmlns="" id="{5E55F13E-4061-D3A6-8995-1216393D6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75452-3CAA-46C4-9703-42181CCAC7F8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xmlns="" id="{30EB24FB-831C-A208-B355-F87B47D0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929187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Рисунок 14">
            <a:extLst>
              <a:ext uri="{FF2B5EF4-FFF2-40B4-BE49-F238E27FC236}">
                <a16:creationId xmlns:a16="http://schemas.microsoft.com/office/drawing/2014/main" xmlns="" id="{24F9C1D8-6627-B5AF-63F7-492D040B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8211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5">
            <a:extLst>
              <a:ext uri="{FF2B5EF4-FFF2-40B4-BE49-F238E27FC236}">
                <a16:creationId xmlns:a16="http://schemas.microsoft.com/office/drawing/2014/main" xmlns="" id="{EFD8DDD8-815E-5198-E1FF-4A77A0A2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214438"/>
            <a:ext cx="336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Глубина: 0.281 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Средняя скорость: 0.242 м/с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Максимальный размыв: 0.066 м</a:t>
            </a:r>
          </a:p>
        </p:txBody>
      </p:sp>
      <p:sp>
        <p:nvSpPr>
          <p:cNvPr id="40965" name="Номер слайда 17">
            <a:extLst>
              <a:ext uri="{FF2B5EF4-FFF2-40B4-BE49-F238E27FC236}">
                <a16:creationId xmlns:a16="http://schemas.microsoft.com/office/drawing/2014/main" xmlns="" id="{E1E22EEB-7133-343B-E84C-A5BED0A0E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7B207C-76DA-46D6-AA39-AF4243FDF1C2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ru-RU" altLang="ru-RU" sz="1200">
              <a:solidFill>
                <a:srgbClr val="608FD4"/>
              </a:solidFill>
            </a:endParaRPr>
          </a:p>
        </p:txBody>
      </p:sp>
      <p:sp>
        <p:nvSpPr>
          <p:cNvPr id="40966" name="Заголовок 1">
            <a:extLst>
              <a:ext uri="{FF2B5EF4-FFF2-40B4-BE49-F238E27FC236}">
                <a16:creationId xmlns:a16="http://schemas.microsoft.com/office/drawing/2014/main" xmlns="" id="{3F30CD80-D80C-608C-69E6-8E714E1A5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58738"/>
            <a:ext cx="7747000" cy="6334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>
                <a:solidFill>
                  <a:srgbClr val="002060"/>
                </a:solidFill>
                <a:effectLst/>
              </a:rPr>
              <a:t>Научно-исследовательская деятельность</a:t>
            </a:r>
          </a:p>
        </p:txBody>
      </p:sp>
      <p:sp>
        <p:nvSpPr>
          <p:cNvPr id="40967" name="Прямоугольник 19">
            <a:extLst>
              <a:ext uri="{FF2B5EF4-FFF2-40B4-BE49-F238E27FC236}">
                <a16:creationId xmlns:a16="http://schemas.microsoft.com/office/drawing/2014/main" xmlns="" id="{A4FDA7A8-6ADB-A587-DCCC-9986BA230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765175"/>
            <a:ext cx="432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без волн: картина размыва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xmlns="" id="{6C5EB95E-5D95-AEC7-DC87-0679E557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402013"/>
            <a:ext cx="3740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456505-BFFA-24AD-83E4-9F65088D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3975"/>
            <a:ext cx="7820025" cy="71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/>
              </a:rPr>
              <a:t>Научно-исследовательская деятельность</a:t>
            </a:r>
          </a:p>
        </p:txBody>
      </p:sp>
      <p:sp>
        <p:nvSpPr>
          <p:cNvPr id="45060" name="Прямоугольник 6">
            <a:extLst>
              <a:ext uri="{FF2B5EF4-FFF2-40B4-BE49-F238E27FC236}">
                <a16:creationId xmlns:a16="http://schemas.microsoft.com/office/drawing/2014/main" xmlns="" id="{C7CE5798-D702-47AB-7F2A-421CE78C9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221163"/>
            <a:ext cx="3816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Численное моделирование искусственных сердечных клапанов</a:t>
            </a:r>
          </a:p>
        </p:txBody>
      </p:sp>
      <p:sp>
        <p:nvSpPr>
          <p:cNvPr id="45061" name="Номер слайда 6">
            <a:extLst>
              <a:ext uri="{FF2B5EF4-FFF2-40B4-BE49-F238E27FC236}">
                <a16:creationId xmlns:a16="http://schemas.microsoft.com/office/drawing/2014/main" xmlns="" id="{4FD5F464-CEAB-5C94-42A9-21648375B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A92557-1F26-49F1-B5E0-CA5B190779DC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ru-RU" altLang="ru-RU" sz="1200">
              <a:solidFill>
                <a:srgbClr val="608FD4"/>
              </a:solidFill>
            </a:endParaRPr>
          </a:p>
        </p:txBody>
      </p:sp>
      <p:pic>
        <p:nvPicPr>
          <p:cNvPr id="45062" name="Picture 2">
            <a:extLst>
              <a:ext uri="{FF2B5EF4-FFF2-40B4-BE49-F238E27FC236}">
                <a16:creationId xmlns:a16="http://schemas.microsoft.com/office/drawing/2014/main" xmlns="" id="{D9E8E23F-6FE2-5D3A-E096-622694EF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6913"/>
            <a:ext cx="4400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>
            <a:extLst>
              <a:ext uri="{FF2B5EF4-FFF2-40B4-BE49-F238E27FC236}">
                <a16:creationId xmlns:a16="http://schemas.microsoft.com/office/drawing/2014/main" xmlns="" id="{13B86AD1-8472-55F8-B957-336849F8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92150"/>
            <a:ext cx="18764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935C5-344D-5058-129E-93F8AB02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3975"/>
            <a:ext cx="7820025" cy="71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/>
              </a:rPr>
              <a:t>Научно-исследовательская деятельность</a:t>
            </a:r>
          </a:p>
        </p:txBody>
      </p:sp>
      <p:sp>
        <p:nvSpPr>
          <p:cNvPr id="46083" name="Прямоугольник 6">
            <a:extLst>
              <a:ext uri="{FF2B5EF4-FFF2-40B4-BE49-F238E27FC236}">
                <a16:creationId xmlns:a16="http://schemas.microsoft.com/office/drawing/2014/main" xmlns="" id="{70398F1E-BC44-8897-01C0-EF4703624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724400"/>
            <a:ext cx="1728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Поток внутри клапана</a:t>
            </a:r>
          </a:p>
        </p:txBody>
      </p:sp>
      <p:sp>
        <p:nvSpPr>
          <p:cNvPr id="46084" name="Номер слайда 6">
            <a:extLst>
              <a:ext uri="{FF2B5EF4-FFF2-40B4-BE49-F238E27FC236}">
                <a16:creationId xmlns:a16="http://schemas.microsoft.com/office/drawing/2014/main" xmlns="" id="{D1004028-454B-BC73-2F1E-E2D1213E1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D1E650-65B7-40DC-B4BD-90A56D621CFF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z="1200">
              <a:solidFill>
                <a:srgbClr val="608FD4"/>
              </a:solidFill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xmlns="" id="{C1CE3736-2CC0-700A-DF2B-EA36B916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302000"/>
            <a:ext cx="62611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>
            <a:extLst>
              <a:ext uri="{FF2B5EF4-FFF2-40B4-BE49-F238E27FC236}">
                <a16:creationId xmlns:a16="http://schemas.microsoft.com/office/drawing/2014/main" xmlns="" id="{1BFDAC48-2293-0C0F-BCED-686EA57D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08025"/>
            <a:ext cx="37798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>
            <a:extLst>
              <a:ext uri="{FF2B5EF4-FFF2-40B4-BE49-F238E27FC236}">
                <a16:creationId xmlns:a16="http://schemas.microsoft.com/office/drawing/2014/main" xmlns="" id="{26881CB3-A739-A47C-49EE-F3E9614B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92150"/>
            <a:ext cx="37798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Прямоугольник 6">
            <a:extLst>
              <a:ext uri="{FF2B5EF4-FFF2-40B4-BE49-F238E27FC236}">
                <a16:creationId xmlns:a16="http://schemas.microsoft.com/office/drawing/2014/main" xmlns="" id="{6EF48705-A1E3-95B7-780A-96AC8821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3683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Расчет распространения примеси</a:t>
            </a:r>
          </a:p>
        </p:txBody>
      </p:sp>
      <p:sp>
        <p:nvSpPr>
          <p:cNvPr id="46089" name="Прямоугольник 6">
            <a:extLst>
              <a:ext uri="{FF2B5EF4-FFF2-40B4-BE49-F238E27FC236}">
                <a16:creationId xmlns:a16="http://schemas.microsoft.com/office/drawing/2014/main" xmlns="" id="{9CA41784-2547-A75A-66EA-33335DCB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708275"/>
            <a:ext cx="316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Размыв тромба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Scy;&amp;Tcy;&amp;Ucy;&amp;Dcy;&amp;Kcy;&amp;Lcy;&amp;Ucy;&amp;Bcy; &amp;Mcy;&amp;Fcy;">
            <a:extLst>
              <a:ext uri="{FF2B5EF4-FFF2-40B4-BE49-F238E27FC236}">
                <a16:creationId xmlns:a16="http://schemas.microsoft.com/office/drawing/2014/main" xmlns="" id="{4AD76688-7039-01C5-EB2B-4B95C6EF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78374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Заголовок 1">
            <a:extLst>
              <a:ext uri="{FF2B5EF4-FFF2-40B4-BE49-F238E27FC236}">
                <a16:creationId xmlns:a16="http://schemas.microsoft.com/office/drawing/2014/main" xmlns="" id="{B61D4870-F1C8-C391-DA02-C9CF6D5D2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4450"/>
            <a:ext cx="7499350" cy="7937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b="1">
                <a:solidFill>
                  <a:srgbClr val="002060"/>
                </a:solidFill>
                <a:effectLst/>
              </a:rPr>
              <a:t>Творчество и спорт</a:t>
            </a:r>
          </a:p>
        </p:txBody>
      </p:sp>
      <p:sp>
        <p:nvSpPr>
          <p:cNvPr id="47108" name="Содержимое 2">
            <a:extLst>
              <a:ext uri="{FF2B5EF4-FFF2-40B4-BE49-F238E27FC236}">
                <a16:creationId xmlns:a16="http://schemas.microsoft.com/office/drawing/2014/main" xmlns="" id="{3D14B418-8D11-D00A-54AE-EFFD93B2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838200"/>
            <a:ext cx="8280598" cy="3382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ru-RU" altLang="ru-RU" sz="2400" b="1" dirty="0" smtClean="0"/>
              <a:t>Студенты </a:t>
            </a:r>
            <a:r>
              <a:rPr lang="ru-RU" altLang="ru-RU" sz="2400" b="1" dirty="0"/>
              <a:t>ИФН </a:t>
            </a:r>
            <a:r>
              <a:rPr lang="ru-RU" altLang="ru-RU" sz="2400" b="1" dirty="0" smtClean="0"/>
              <a:t>могут </a:t>
            </a:r>
            <a:r>
              <a:rPr lang="ru-RU" altLang="ru-RU" sz="2400" b="1" dirty="0"/>
              <a:t>участвовать в различных творческих и спортивных </a:t>
            </a:r>
            <a:r>
              <a:rPr lang="ru-RU" altLang="ru-RU" sz="2400" b="1" dirty="0" smtClean="0"/>
              <a:t>мероприятиях</a:t>
            </a:r>
            <a:r>
              <a:rPr lang="ru-RU" altLang="ru-RU" sz="2400" b="1" dirty="0"/>
              <a:t>:</a:t>
            </a:r>
          </a:p>
          <a:p>
            <a:pPr eaLnBrk="1" hangingPunct="1"/>
            <a:r>
              <a:rPr lang="ru-RU" altLang="ru-RU" sz="2400" dirty="0"/>
              <a:t>Первый снег</a:t>
            </a:r>
          </a:p>
          <a:p>
            <a:pPr eaLnBrk="1" hangingPunct="1"/>
            <a:r>
              <a:rPr lang="ru-RU" altLang="ru-RU" sz="2400" dirty="0"/>
              <a:t>Студенческая весна</a:t>
            </a:r>
          </a:p>
          <a:p>
            <a:pPr eaLnBrk="1" hangingPunct="1"/>
            <a:r>
              <a:rPr lang="ru-RU" altLang="ru-RU" sz="2400" dirty="0"/>
              <a:t>Творческие конкурсы</a:t>
            </a:r>
          </a:p>
          <a:p>
            <a:pPr eaLnBrk="1" hangingPunct="1"/>
            <a:r>
              <a:rPr lang="ru-RU" altLang="ru-RU" sz="2400" dirty="0"/>
              <a:t>Интеллектуальные игры</a:t>
            </a:r>
          </a:p>
          <a:p>
            <a:pPr eaLnBrk="1" hangingPunct="1"/>
            <a:r>
              <a:rPr lang="ru-RU" altLang="ru-RU" sz="2400" dirty="0"/>
              <a:t>Соревнования по баскетболу, волейболу, мини-футболу и др. видам спорта</a:t>
            </a:r>
          </a:p>
          <a:p>
            <a:pPr eaLnBrk="1" hangingPunct="1"/>
            <a:endParaRPr lang="ru-RU" altLang="ru-RU" sz="2000" dirty="0"/>
          </a:p>
        </p:txBody>
      </p:sp>
      <p:pic>
        <p:nvPicPr>
          <p:cNvPr id="47109" name="Picture 4" descr="&amp;Scy;&amp;Pcy;&amp;Ocy;&amp;Rcy;&amp;Tcy; &amp;Kcy;&amp;IEcy;&amp;Mcy;&amp;Gcy;&amp;Ucy;">
            <a:extLst>
              <a:ext uri="{FF2B5EF4-FFF2-40B4-BE49-F238E27FC236}">
                <a16:creationId xmlns:a16="http://schemas.microsoft.com/office/drawing/2014/main" xmlns="" id="{0F5CFA29-87DA-71BE-725A-821439F1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53" y="1293800"/>
            <a:ext cx="3025031" cy="201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Номер слайда 5">
            <a:extLst>
              <a:ext uri="{FF2B5EF4-FFF2-40B4-BE49-F238E27FC236}">
                <a16:creationId xmlns:a16="http://schemas.microsoft.com/office/drawing/2014/main" xmlns="" id="{02BFF832-7AE4-41B9-F435-8AD362731C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9EF6E6-B7B2-48DA-B131-E806029EEDCA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33265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B4FA6"/>
                </a:solidFill>
              </a:rPr>
              <a:t>Институт фундаментальных </a:t>
            </a:r>
          </a:p>
          <a:p>
            <a:pPr algn="ctr"/>
            <a:r>
              <a:rPr lang="ru-RU" sz="4800" b="1" dirty="0">
                <a:solidFill>
                  <a:srgbClr val="0B4FA6"/>
                </a:solidFill>
              </a:rPr>
              <a:t>наук (ИФН)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1"/>
          <a:stretch/>
        </p:blipFill>
        <p:spPr bwMode="auto">
          <a:xfrm>
            <a:off x="251520" y="836712"/>
            <a:ext cx="2016781" cy="17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2640980"/>
            <a:ext cx="8568953" cy="4114047"/>
          </a:xfrm>
          <a:prstGeom prst="rect">
            <a:avLst/>
          </a:prstGeom>
        </p:spPr>
        <p:txBody>
          <a:bodyPr numCol="1" spcCol="360000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b="1" dirty="0"/>
              <a:t>Сайт КемГУ: </a:t>
            </a:r>
            <a:r>
              <a:rPr lang="en-US" sz="4400" b="1" u="sng" dirty="0">
                <a:hlinkClick r:id="rId4"/>
              </a:rPr>
              <a:t>http</a:t>
            </a:r>
            <a:r>
              <a:rPr lang="ru-RU" sz="4400" b="1" u="sng" dirty="0">
                <a:hlinkClick r:id="rId4"/>
              </a:rPr>
              <a:t>://</a:t>
            </a:r>
            <a:r>
              <a:rPr lang="en-US" sz="4400" b="1" u="sng" dirty="0">
                <a:hlinkClick r:id="rId4"/>
              </a:rPr>
              <a:t>www</a:t>
            </a:r>
            <a:r>
              <a:rPr lang="ru-RU" sz="4400" b="1" u="sng" dirty="0">
                <a:hlinkClick r:id="rId4"/>
              </a:rPr>
              <a:t>.</a:t>
            </a:r>
            <a:r>
              <a:rPr lang="en-US" sz="4400" b="1" u="sng" dirty="0" err="1">
                <a:hlinkClick r:id="rId4"/>
              </a:rPr>
              <a:t>kemsu</a:t>
            </a:r>
            <a:r>
              <a:rPr lang="ru-RU" sz="4400" b="1" u="sng" dirty="0">
                <a:hlinkClick r:id="rId4"/>
              </a:rPr>
              <a:t>.</a:t>
            </a:r>
            <a:r>
              <a:rPr lang="en-US" sz="4400" b="1" u="sng" dirty="0" err="1">
                <a:hlinkClick r:id="rId4"/>
              </a:rPr>
              <a:t>ru</a:t>
            </a:r>
            <a:r>
              <a:rPr lang="ru-RU" sz="4400" b="1" u="sng" dirty="0">
                <a:hlinkClick r:id="rId4"/>
              </a:rPr>
              <a:t>/</a:t>
            </a:r>
            <a:r>
              <a:rPr lang="en-US" sz="4400" b="1" dirty="0"/>
              <a:t> </a:t>
            </a:r>
            <a:endParaRPr lang="ru-RU" sz="44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b="1" dirty="0"/>
              <a:t>Сайт ИФН: </a:t>
            </a:r>
            <a:r>
              <a:rPr lang="ru-RU" sz="4400" b="1" u="sng" dirty="0">
                <a:hlinkClick r:id="rId5"/>
              </a:rPr>
              <a:t>http://ifn.kemsu.ru/</a:t>
            </a:r>
            <a:r>
              <a:rPr lang="ru-RU" sz="4400" b="1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b="1" dirty="0"/>
              <a:t>Страница ИФН «В контакте»:</a:t>
            </a:r>
            <a:r>
              <a:rPr lang="ru-RU" sz="4500" b="1" u="sng" dirty="0" err="1">
                <a:hlinkClick r:id="rId6"/>
              </a:rPr>
              <a:t>https</a:t>
            </a:r>
            <a:r>
              <a:rPr lang="ru-RU" sz="4500" b="1" u="sng" dirty="0">
                <a:hlinkClick r:id="rId6"/>
              </a:rPr>
              <a:t>://vk.com/ifs_kemsu</a:t>
            </a:r>
            <a:r>
              <a:rPr lang="ru-RU" sz="4500" b="1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100" b="1" dirty="0"/>
              <a:t>Адрес: 650000, г. Кемерово, ул. Красная, 6, </a:t>
            </a:r>
            <a:r>
              <a:rPr lang="ru-RU" sz="3100" b="1" dirty="0" err="1"/>
              <a:t>каб</a:t>
            </a:r>
            <a:r>
              <a:rPr lang="ru-RU" sz="3100" b="1" dirty="0"/>
              <a:t>. 1432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4400" b="1" dirty="0"/>
              <a:t>Телефон:  Дирекция  8(384-2) 58-06-05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b="1" dirty="0"/>
              <a:t>Телефон для связи: </a:t>
            </a:r>
            <a:r>
              <a:rPr lang="ru-RU" sz="3100" b="1" dirty="0"/>
              <a:t>8-905-968-6381 – Ольга Юрьевна</a:t>
            </a:r>
            <a:endParaRPr lang="ru-RU" sz="31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800" b="1" dirty="0"/>
              <a:t>Приемная комиссия КемГУ: 8(384-2) 58-39-12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820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A4089"/>
                </a:solidFill>
              </a:rPr>
              <a:t>Институт фундаментальных наук </a:t>
            </a:r>
          </a:p>
          <a:p>
            <a:pPr algn="ctr"/>
            <a:r>
              <a:rPr lang="ru-RU" sz="2800" b="1" dirty="0">
                <a:solidFill>
                  <a:srgbClr val="1A4089"/>
                </a:solidFill>
              </a:rPr>
              <a:t>ПРИГЛАШАЕТ НА ЗАНЯТИЯ </a:t>
            </a:r>
          </a:p>
          <a:p>
            <a:pPr algn="ctr"/>
            <a:r>
              <a:rPr lang="ru-RU" sz="2800" b="1" dirty="0">
                <a:solidFill>
                  <a:srgbClr val="1A4089"/>
                </a:solidFill>
              </a:rPr>
              <a:t>по подготовке к ЕГЭ -</a:t>
            </a:r>
          </a:p>
          <a:p>
            <a:pPr algn="ctr"/>
            <a:r>
              <a:rPr lang="ru-RU" sz="2800" b="1" dirty="0">
                <a:solidFill>
                  <a:srgbClr val="1A4089"/>
                </a:solidFill>
              </a:rPr>
              <a:t>для выпускников средних образовательных учреждений, </a:t>
            </a:r>
          </a:p>
          <a:p>
            <a:pPr algn="ctr"/>
            <a:r>
              <a:rPr lang="ru-RU" sz="2800" b="1" dirty="0">
                <a:solidFill>
                  <a:srgbClr val="1A4089"/>
                </a:solidFill>
              </a:rPr>
              <a:t>Внутренним вступительным испытаниям (для выпускников СПОУ)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23165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https://kemsu.ru/school/small-university-institute-of-fundamental-sciences/</a:t>
            </a:r>
            <a:r>
              <a:rPr lang="ru-RU" sz="2800" dirty="0"/>
              <a:t> </a:t>
            </a:r>
          </a:p>
          <a:p>
            <a:r>
              <a:rPr lang="ru-RU" sz="3200" dirty="0"/>
              <a:t>Телефон подготовительных курсов</a:t>
            </a:r>
            <a:r>
              <a:rPr lang="ru-RU" sz="3200" dirty="0" smtClean="0"/>
              <a:t>: </a:t>
            </a:r>
            <a:r>
              <a:rPr lang="ru-RU" sz="3200" dirty="0" err="1" smtClean="0"/>
              <a:t>КемГУ</a:t>
            </a:r>
            <a:endParaRPr lang="ru-RU" sz="3200" dirty="0"/>
          </a:p>
          <a:p>
            <a:r>
              <a:rPr lang="ru-RU" sz="3200" dirty="0"/>
              <a:t>58 - 39 - 39</a:t>
            </a:r>
          </a:p>
        </p:txBody>
      </p:sp>
    </p:spTree>
    <p:extLst>
      <p:ext uri="{BB962C8B-B14F-4D97-AF65-F5344CB8AC3E}">
        <p14:creationId xmlns:p14="http://schemas.microsoft.com/office/powerpoint/2010/main" val="18392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ИФН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Ноябрь 2022</a:t>
            </a:r>
          </a:p>
          <a:p>
            <a:pPr marL="514350" indent="-514350">
              <a:buAutoNum type="arabicPeriod"/>
            </a:pPr>
            <a:r>
              <a:rPr lang="ru-RU" dirty="0"/>
              <a:t>Мастер – классы и </a:t>
            </a:r>
            <a:r>
              <a:rPr lang="ru-RU" dirty="0" err="1"/>
              <a:t>профпробы</a:t>
            </a:r>
            <a:r>
              <a:rPr lang="ru-RU" dirty="0"/>
              <a:t> по Информатике, Математике, Программированию, Физике, Химии</a:t>
            </a:r>
          </a:p>
          <a:p>
            <a:pPr marL="514350" indent="-514350">
              <a:buAutoNum type="arabicPeriod"/>
            </a:pPr>
            <a:r>
              <a:rPr lang="en-US" dirty="0"/>
              <a:t>IX </a:t>
            </a:r>
            <a:r>
              <a:rPr lang="ru-RU" dirty="0"/>
              <a:t>Межрегиональный химический турнир – 20 ноября (командный по 4 – 6 человек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IX </a:t>
            </a:r>
            <a:r>
              <a:rPr lang="ru-RU" dirty="0" smtClean="0"/>
              <a:t>Всероссийский образовательно-развлекательный </a:t>
            </a:r>
            <a:r>
              <a:rPr lang="ru-RU" dirty="0" err="1" smtClean="0"/>
              <a:t>флэшмоб</a:t>
            </a:r>
            <a:r>
              <a:rPr lang="ru-RU" dirty="0" smtClean="0"/>
              <a:t> </a:t>
            </a:r>
            <a:r>
              <a:rPr lang="ru-RU" smtClean="0"/>
              <a:t>Маткэт</a:t>
            </a:r>
            <a:r>
              <a:rPr lang="ru-RU" dirty="0" smtClean="0"/>
              <a:t> по математике 26 ноября 2022 года.</a:t>
            </a:r>
          </a:p>
          <a:p>
            <a:r>
              <a:rPr lang="ru-RU" b="1" i="1" dirty="0" smtClean="0"/>
              <a:t>Декабрь 2022</a:t>
            </a:r>
          </a:p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b="1" i="1" dirty="0" smtClean="0"/>
              <a:t> </a:t>
            </a:r>
            <a:r>
              <a:rPr lang="ru-RU" dirty="0"/>
              <a:t>С 27 ноября по 3 декабря Дистанционный тур </a:t>
            </a:r>
            <a:r>
              <a:rPr lang="en-US" dirty="0"/>
              <a:t>I</a:t>
            </a:r>
            <a:r>
              <a:rPr lang="ru-RU" dirty="0" smtClean="0"/>
              <a:t> </a:t>
            </a:r>
            <a:r>
              <a:rPr lang="ru-RU" dirty="0"/>
              <a:t>Интернет </a:t>
            </a:r>
            <a:r>
              <a:rPr lang="ru-RU" dirty="0" smtClean="0"/>
              <a:t>- олимпиады </a:t>
            </a:r>
            <a:r>
              <a:rPr lang="ru-RU" dirty="0"/>
              <a:t>по Физике</a:t>
            </a:r>
          </a:p>
        </p:txBody>
      </p:sp>
    </p:spTree>
    <p:extLst>
      <p:ext uri="{BB962C8B-B14F-4D97-AF65-F5344CB8AC3E}">
        <p14:creationId xmlns:p14="http://schemas.microsoft.com/office/powerpoint/2010/main" val="616313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ИФН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Январь </a:t>
            </a:r>
            <a:r>
              <a:rPr lang="ru-RU" b="1" i="1" dirty="0" smtClean="0"/>
              <a:t>2023</a:t>
            </a:r>
          </a:p>
          <a:p>
            <a:pPr marL="0" indent="0">
              <a:buNone/>
            </a:pPr>
            <a:r>
              <a:rPr lang="ru-RU" b="1" i="1" dirty="0" smtClean="0"/>
              <a:t>1. </a:t>
            </a:r>
            <a:r>
              <a:rPr lang="ru-RU" dirty="0" smtClean="0"/>
              <a:t>Дни открытых дверей институтов и факультетов </a:t>
            </a:r>
            <a:r>
              <a:rPr lang="ru-RU" dirty="0" err="1" smtClean="0"/>
              <a:t>КемГУ</a:t>
            </a:r>
            <a:endParaRPr lang="ru-RU" dirty="0"/>
          </a:p>
          <a:p>
            <a:r>
              <a:rPr lang="ru-RU" b="1" i="1" dirty="0"/>
              <a:t>Февраль </a:t>
            </a:r>
            <a:r>
              <a:rPr lang="ru-RU" b="1" i="1" dirty="0" smtClean="0"/>
              <a:t>2023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Открытая олимпиада ИФН по предметам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Олимпиада </a:t>
            </a:r>
            <a:r>
              <a:rPr lang="ru-RU" dirty="0" err="1" smtClean="0"/>
              <a:t>КемГУ</a:t>
            </a:r>
            <a:r>
              <a:rPr lang="ru-RU" dirty="0" smtClean="0"/>
              <a:t>  по отдельным предметам</a:t>
            </a:r>
            <a:endParaRPr lang="ru-RU" dirty="0"/>
          </a:p>
          <a:p>
            <a:r>
              <a:rPr lang="ru-RU" b="1" i="1" dirty="0"/>
              <a:t>Март </a:t>
            </a:r>
            <a:r>
              <a:rPr lang="ru-RU" b="1" i="1" dirty="0" smtClean="0"/>
              <a:t>2023</a:t>
            </a:r>
          </a:p>
          <a:p>
            <a:pPr marL="514350" indent="-514350">
              <a:buAutoNum type="arabicPeriod"/>
            </a:pPr>
            <a:r>
              <a:rPr lang="ru-RU" dirty="0" smtClean="0"/>
              <a:t>День открытых дверей </a:t>
            </a:r>
            <a:r>
              <a:rPr lang="ru-RU" dirty="0" err="1" smtClean="0"/>
              <a:t>КемГУ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Научно-практическая конференция «Интеллектуал»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611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ИФН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Апрель 2023</a:t>
            </a:r>
          </a:p>
          <a:p>
            <a:pPr marL="514350" indent="-514350">
              <a:buAutoNum type="arabicPeriod"/>
            </a:pPr>
            <a:r>
              <a:rPr lang="ru-RU" dirty="0"/>
              <a:t>Международная научная конференция </a:t>
            </a:r>
          </a:p>
          <a:p>
            <a:r>
              <a:rPr lang="ru-RU" b="1" i="1" dirty="0"/>
              <a:t>Май 2023</a:t>
            </a:r>
          </a:p>
          <a:p>
            <a:pPr marL="514350" indent="-514350">
              <a:buAutoNum type="arabicPeriod"/>
            </a:pPr>
            <a:r>
              <a:rPr lang="ru-RU" dirty="0"/>
              <a:t>Всероссийская «Антинаучная конференция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b="1" i="1" dirty="0"/>
              <a:t>Переходи по ссылке и регистрируйся на главное событие года:</a:t>
            </a:r>
            <a:endParaRPr lang="ru-RU" dirty="0"/>
          </a:p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контакте: https://vk.com/ifs_kemsu</a:t>
            </a:r>
          </a:p>
          <a:p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23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A4089"/>
                </a:solidFill>
              </a:rPr>
              <a:t/>
            </a:r>
            <a:br>
              <a:rPr lang="ru-RU" b="1" dirty="0" smtClean="0">
                <a:solidFill>
                  <a:srgbClr val="1A4089"/>
                </a:solidFill>
              </a:rPr>
            </a:br>
            <a:r>
              <a:rPr lang="ru-RU" b="1" dirty="0" smtClean="0">
                <a:solidFill>
                  <a:srgbClr val="1A4089"/>
                </a:solidFill>
              </a:rPr>
              <a:t>ДОКУМЕНТЫ </a:t>
            </a:r>
            <a:r>
              <a:rPr lang="ru-RU" b="1" dirty="0">
                <a:solidFill>
                  <a:srgbClr val="1A4089"/>
                </a:solidFill>
              </a:rPr>
              <a:t>ДЛЯ ПОСТУПЛЕНИЯ</a:t>
            </a:r>
            <a:br>
              <a:rPr lang="ru-RU" b="1" dirty="0">
                <a:solidFill>
                  <a:srgbClr val="1A4089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1A4089"/>
              </a:buClr>
            </a:pPr>
            <a:r>
              <a:rPr lang="ru-RU" b="1" dirty="0">
                <a:solidFill>
                  <a:srgbClr val="1A4089"/>
                </a:solidFill>
              </a:rPr>
              <a:t>Заявление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 приёме на обучение;</a:t>
            </a:r>
          </a:p>
          <a:p>
            <a:pPr>
              <a:buClr>
                <a:srgbClr val="1A4089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Оригинал и ксерокопия </a:t>
            </a:r>
            <a:r>
              <a:rPr lang="ru-RU" b="1" dirty="0">
                <a:solidFill>
                  <a:srgbClr val="1A4089"/>
                </a:solidFill>
              </a:rPr>
              <a:t>документа, удостоверяющего личность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гражданство;</a:t>
            </a:r>
          </a:p>
          <a:p>
            <a:pPr>
              <a:buClr>
                <a:srgbClr val="1A4089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Оригинал или ксерокопия </a:t>
            </a:r>
            <a:r>
              <a:rPr lang="ru-RU" b="1" dirty="0">
                <a:solidFill>
                  <a:srgbClr val="1A4089"/>
                </a:solidFill>
              </a:rPr>
              <a:t>документа об образовании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buClr>
                <a:srgbClr val="1A4089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Документы, подтверждающие </a:t>
            </a:r>
            <a:r>
              <a:rPr lang="ru-RU" b="1" dirty="0">
                <a:solidFill>
                  <a:srgbClr val="1A4089"/>
                </a:solidFill>
              </a:rPr>
              <a:t>индивидуальные достижения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поступающего;</a:t>
            </a:r>
          </a:p>
          <a:p>
            <a:pPr>
              <a:buClr>
                <a:srgbClr val="1A4089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Оригинал или копия</a:t>
            </a:r>
            <a:r>
              <a:rPr lang="ru-RU" dirty="0">
                <a:solidFill>
                  <a:srgbClr val="1A4089"/>
                </a:solidFill>
              </a:rPr>
              <a:t> </a:t>
            </a:r>
            <a:r>
              <a:rPr lang="ru-RU" b="1" dirty="0" smtClean="0">
                <a:solidFill>
                  <a:srgbClr val="1A4089"/>
                </a:solidFill>
              </a:rPr>
              <a:t>СНИЛС</a:t>
            </a:r>
            <a:r>
              <a:rPr lang="ru-RU" dirty="0" smtClean="0">
                <a:solidFill>
                  <a:srgbClr val="1A4089"/>
                </a:solidFill>
              </a:rPr>
              <a:t>;</a:t>
            </a:r>
            <a:endParaRPr lang="ru-RU" dirty="0">
              <a:solidFill>
                <a:srgbClr val="1A4089"/>
              </a:solidFill>
            </a:endParaRPr>
          </a:p>
          <a:p>
            <a:pPr>
              <a:buClr>
                <a:srgbClr val="1A4089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Документы, подтверждающие </a:t>
            </a:r>
            <a:r>
              <a:rPr lang="ru-RU" b="1" dirty="0">
                <a:solidFill>
                  <a:srgbClr val="1A4089"/>
                </a:solidFill>
              </a:rPr>
              <a:t>особые права и преимущества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при приёме на обучение;</a:t>
            </a:r>
          </a:p>
          <a:p>
            <a:pPr>
              <a:buClr>
                <a:srgbClr val="1A4089"/>
              </a:buClr>
            </a:pPr>
            <a:r>
              <a:rPr lang="ru-RU" b="1" dirty="0">
                <a:solidFill>
                  <a:srgbClr val="1A4089"/>
                </a:solidFill>
              </a:rPr>
              <a:t>4 фотографии 3x4</a:t>
            </a:r>
            <a:r>
              <a:rPr lang="ru-RU" dirty="0">
                <a:solidFill>
                  <a:srgbClr val="1A4089"/>
                </a:solidFill>
              </a:rPr>
              <a:t>;</a:t>
            </a:r>
          </a:p>
          <a:p>
            <a:pPr>
              <a:buClr>
                <a:srgbClr val="1A4089"/>
              </a:buCl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Иные документы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59.userapi.com/impg/2z5bq86wgPkIBWTEtAgC6mzZM_4CD3lCCmshXg/8R-QBDMSMYI.jpg?size=733x741&amp;quality=96&amp;sign=1221db01a910b09596de16dc9681f35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23521" cy="2348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Сегодня мы расскажем о направлениях ИФН!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9"/>
            <a:ext cx="8229600" cy="468051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b="1" i="1" dirty="0"/>
              <a:t>Основная задача </a:t>
            </a:r>
            <a:r>
              <a:rPr lang="ru-RU" sz="3800" b="1" i="1" dirty="0" smtClean="0"/>
              <a:t>направлений и специальностей «Физика», «Химия», «Фундаментальная и прикладная химия»</a:t>
            </a:r>
            <a:r>
              <a:rPr lang="ru-RU" sz="3800" dirty="0" smtClean="0"/>
              <a:t> - подготовка </a:t>
            </a:r>
            <a:r>
              <a:rPr lang="ru-RU" sz="3800" dirty="0"/>
              <a:t>специалистов в научно-исследовательских </a:t>
            </a:r>
            <a:r>
              <a:rPr lang="ru-RU" sz="3800" dirty="0" smtClean="0"/>
              <a:t>организациях, </a:t>
            </a:r>
            <a:r>
              <a:rPr lang="ru-RU" sz="3800" dirty="0"/>
              <a:t>в отделах криминалистики и судебной </a:t>
            </a:r>
            <a:r>
              <a:rPr lang="ru-RU" sz="3800" dirty="0" smtClean="0"/>
              <a:t>экспертизы; в </a:t>
            </a:r>
            <a:r>
              <a:rPr lang="ru-RU" sz="3800" dirty="0"/>
              <a:t>лабораториях различных производств (химических, пищевых, металлургических, фармацевтических, горно- и газодобывающих и др</a:t>
            </a:r>
            <a:r>
              <a:rPr lang="ru-RU" sz="3800" dirty="0" smtClean="0"/>
              <a:t>.); в </a:t>
            </a:r>
            <a:r>
              <a:rPr lang="ru-RU" sz="3800" dirty="0"/>
              <a:t>лабораториях сертификации, санитарно-экологических </a:t>
            </a:r>
            <a:r>
              <a:rPr lang="ru-RU" sz="3800" dirty="0" smtClean="0"/>
              <a:t>служб</a:t>
            </a:r>
            <a:r>
              <a:rPr lang="ru-RU" sz="3800" dirty="0"/>
              <a:t> </a:t>
            </a:r>
            <a:r>
              <a:rPr lang="ru-RU" sz="3800" dirty="0" smtClean="0"/>
              <a:t>и другое!</a:t>
            </a:r>
            <a:r>
              <a:rPr lang="ru-RU" sz="3800" dirty="0"/>
              <a:t/>
            </a:r>
            <a:br>
              <a:rPr lang="ru-RU" sz="3800" dirty="0"/>
            </a:br>
            <a:r>
              <a:rPr lang="ru-RU" sz="3800" b="1" i="1" dirty="0"/>
              <a:t>А студенты </a:t>
            </a:r>
            <a:r>
              <a:rPr lang="ru-RU" sz="3800" b="1" i="1" dirty="0" smtClean="0"/>
              <a:t>направлений «Математика», «Математика и компьютерные науки» - работают </a:t>
            </a:r>
            <a:r>
              <a:rPr lang="ru-RU" altLang="ru-RU" sz="40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научными </a:t>
            </a:r>
            <a:r>
              <a:rPr lang="ru-RU" alt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сотрудниками, </a:t>
            </a:r>
            <a:r>
              <a:rPr lang="ru-RU" altLang="ru-RU" sz="40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преподавателями, программистами </a:t>
            </a:r>
            <a:r>
              <a:rPr lang="ru-RU" alt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и администраторами баз данных и информационных систем, </a:t>
            </a:r>
            <a:r>
              <a:rPr lang="ru-RU" altLang="ru-RU" sz="40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разработчиками приложений, аналитиками </a:t>
            </a:r>
            <a:r>
              <a:rPr lang="ru-RU" alt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в сфере </a:t>
            </a:r>
            <a:r>
              <a:rPr lang="en-US" alt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IT</a:t>
            </a:r>
            <a:r>
              <a:rPr lang="ru-RU" altLang="ru-RU" sz="40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,специалистами </a:t>
            </a:r>
            <a:r>
              <a:rPr lang="ru-RU" alt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в </a:t>
            </a:r>
            <a:r>
              <a:rPr lang="ru-RU" altLang="ru-RU" sz="4000" b="1" dirty="0" smtClean="0">
                <a:solidFill>
                  <a:srgbClr val="002060"/>
                </a:solidFill>
                <a:latin typeface="Corbel" panose="020B0503020204020204" pitchFamily="34" charset="0"/>
              </a:rPr>
              <a:t>1С и сфере </a:t>
            </a:r>
            <a:r>
              <a:rPr lang="ru-RU" altLang="ru-RU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систем управления предприятием</a:t>
            </a:r>
            <a:r>
              <a:rPr lang="ru-RU" sz="3800" dirty="0" smtClean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sz="4400" b="1" dirty="0" smtClean="0"/>
              <a:t>Средний </a:t>
            </a:r>
            <a:r>
              <a:rPr lang="ru-RU" sz="4400" b="1" dirty="0"/>
              <a:t>балл в 2022г.:</a:t>
            </a:r>
          </a:p>
          <a:p>
            <a:r>
              <a:rPr lang="ru-RU" sz="4400" dirty="0"/>
              <a:t>Математика – 195,1</a:t>
            </a:r>
            <a:br>
              <a:rPr lang="ru-RU" sz="4400" dirty="0"/>
            </a:br>
            <a:r>
              <a:rPr lang="ru-RU" sz="4400" dirty="0"/>
              <a:t>Математика и компьютерные науки-183,85</a:t>
            </a:r>
            <a:br>
              <a:rPr lang="ru-RU" sz="4400" dirty="0"/>
            </a:br>
            <a:r>
              <a:rPr lang="ru-RU" sz="4400" dirty="0"/>
              <a:t>Физика - 150,48</a:t>
            </a:r>
            <a:br>
              <a:rPr lang="ru-RU" sz="4400" dirty="0"/>
            </a:br>
            <a:r>
              <a:rPr lang="ru-RU" sz="4400" dirty="0"/>
              <a:t>Фундаментальная и прикладная химия - 188,56</a:t>
            </a:r>
            <a:br>
              <a:rPr lang="ru-RU" sz="4400" dirty="0"/>
            </a:br>
            <a:r>
              <a:rPr lang="ru-RU" sz="4400" dirty="0"/>
              <a:t>Химия - 160,57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ОСОБЕННОСТИ набора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5 вузов </a:t>
            </a:r>
            <a:r>
              <a:rPr lang="ru-RU" dirty="0" smtClean="0"/>
              <a:t>(5 </a:t>
            </a:r>
            <a:r>
              <a:rPr lang="ru-RU" dirty="0"/>
              <a:t>направлений, специальностей, но не менее двух)</a:t>
            </a:r>
          </a:p>
          <a:p>
            <a:pPr marL="514350" indent="-514350">
              <a:buAutoNum type="arabicPeriod"/>
            </a:pPr>
            <a:r>
              <a:rPr lang="ru-RU" dirty="0"/>
              <a:t>Замена одного из предметов (выбор вуза)</a:t>
            </a:r>
          </a:p>
          <a:p>
            <a:pPr marL="514350" indent="-514350">
              <a:buAutoNum type="arabicPeriod"/>
            </a:pPr>
            <a:r>
              <a:rPr lang="ru-RU" dirty="0"/>
              <a:t>Зачисление в 2 этапа:</a:t>
            </a:r>
          </a:p>
          <a:p>
            <a:pPr marL="0" indent="0">
              <a:buNone/>
            </a:pPr>
            <a:r>
              <a:rPr lang="ru-RU" dirty="0"/>
              <a:t>1 этап - особые права и целевые места</a:t>
            </a:r>
          </a:p>
          <a:p>
            <a:pPr marL="0" indent="0">
              <a:buNone/>
            </a:pPr>
            <a:r>
              <a:rPr lang="ru-RU" dirty="0"/>
              <a:t>2 этап - зачисление на основные места в рамках контрольных цифр</a:t>
            </a:r>
          </a:p>
          <a:p>
            <a:pPr marL="0" indent="0">
              <a:buNone/>
            </a:pPr>
            <a:r>
              <a:rPr lang="ru-RU" dirty="0"/>
              <a:t>4. Подача документов лично, в электронном виде или по почте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6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Набор 2023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5. </a:t>
            </a:r>
            <a:r>
              <a:rPr lang="ru-RU" dirty="0">
                <a:solidFill>
                  <a:schemeClr val="dk1"/>
                </a:solidFill>
              </a:rPr>
              <a:t>прием заявлений и документов начинается с 20 июня. До </a:t>
            </a:r>
            <a:r>
              <a:rPr lang="ru-RU" dirty="0" smtClean="0">
                <a:solidFill>
                  <a:schemeClr val="dk1"/>
                </a:solidFill>
              </a:rPr>
              <a:t>13 июля (по внутренним </a:t>
            </a:r>
            <a:r>
              <a:rPr lang="ru-RU" dirty="0" err="1" smtClean="0">
                <a:solidFill>
                  <a:schemeClr val="dk1"/>
                </a:solidFill>
              </a:rPr>
              <a:t>КемГУ</a:t>
            </a:r>
            <a:r>
              <a:rPr lang="ru-RU" dirty="0" smtClean="0">
                <a:solidFill>
                  <a:schemeClr val="dk1"/>
                </a:solidFill>
              </a:rPr>
              <a:t>) 25 июля (по ЕГЭ) </a:t>
            </a:r>
            <a:r>
              <a:rPr lang="ru-RU" dirty="0">
                <a:solidFill>
                  <a:schemeClr val="dk1"/>
                </a:solidFill>
              </a:rPr>
              <a:t>завершаются вступительные экзамены и прием заявлений, а </a:t>
            </a:r>
            <a:r>
              <a:rPr lang="ru-RU" dirty="0"/>
              <a:t>27 июля осуществляется публикация конкурсных списков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  <a:endParaRPr lang="ru-RU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ru-RU" dirty="0"/>
              <a:t>6. 29-30 июля проводится этап приоритетного </a:t>
            </a:r>
            <a:r>
              <a:rPr lang="ru-RU" dirty="0" smtClean="0"/>
              <a:t>зачисления, </a:t>
            </a:r>
            <a:r>
              <a:rPr lang="ru-RU" dirty="0"/>
              <a:t>4-9 августа проводится основной этап </a:t>
            </a:r>
            <a:r>
              <a:rPr lang="ru-RU" dirty="0" smtClean="0"/>
              <a:t>зачисления.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Набор 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7. на </a:t>
            </a:r>
            <a:r>
              <a:rPr lang="ru-RU" dirty="0"/>
              <a:t>каждом этапе зачисления устанавливается день завершения</a:t>
            </a:r>
            <a:br>
              <a:rPr lang="ru-RU" dirty="0"/>
            </a:br>
            <a:r>
              <a:rPr lang="ru-RU" dirty="0" smtClean="0"/>
              <a:t>приёма </a:t>
            </a:r>
            <a:r>
              <a:rPr lang="ru-RU" dirty="0"/>
              <a:t>оригинала от лиц, подлежащих зачислению на этом этапе:</a:t>
            </a:r>
            <a:br>
              <a:rPr lang="ru-RU" dirty="0"/>
            </a:br>
            <a:r>
              <a:rPr lang="ru-RU" dirty="0"/>
              <a:t>на этапе приоритетного зачисления – </a:t>
            </a:r>
            <a:r>
              <a:rPr lang="ru-RU" b="1" dirty="0"/>
              <a:t>28 июля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на основном этапе зачисления – </a:t>
            </a:r>
            <a:r>
              <a:rPr lang="ru-RU" b="1" dirty="0"/>
              <a:t>3 августа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8. издание </a:t>
            </a:r>
            <a:r>
              <a:rPr lang="ru-RU" dirty="0"/>
              <a:t>приказа (приказов) о зачислении осуществляется:</a:t>
            </a:r>
            <a:br>
              <a:rPr lang="ru-RU" dirty="0"/>
            </a:br>
            <a:r>
              <a:rPr lang="ru-RU" dirty="0"/>
              <a:t>на этапе приоритетного зачисления – </a:t>
            </a:r>
            <a:r>
              <a:rPr lang="ru-RU" b="1" dirty="0"/>
              <a:t>30 июля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на основном этапе зачисления – </a:t>
            </a:r>
            <a:r>
              <a:rPr lang="ru-RU" b="1" dirty="0" smtClean="0"/>
              <a:t>5 </a:t>
            </a:r>
            <a:r>
              <a:rPr lang="ru-RU" b="1" dirty="0"/>
              <a:t>августа</a:t>
            </a:r>
          </a:p>
        </p:txBody>
      </p:sp>
    </p:spTree>
    <p:extLst>
      <p:ext uri="{BB962C8B-B14F-4D97-AF65-F5344CB8AC3E}">
        <p14:creationId xmlns:p14="http://schemas.microsoft.com/office/powerpoint/2010/main" val="74152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Контрольные даты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20 июня – начало приема документов</a:t>
            </a:r>
          </a:p>
          <a:p>
            <a:pPr marL="514350" indent="-514350">
              <a:buAutoNum type="arabicPeriod"/>
            </a:pPr>
            <a:r>
              <a:rPr lang="ru-RU" dirty="0"/>
              <a:t>13 июля - (для сдающих </a:t>
            </a:r>
            <a:r>
              <a:rPr lang="ru-RU" dirty="0" err="1"/>
              <a:t>внутр</a:t>
            </a:r>
            <a:r>
              <a:rPr lang="ru-RU" dirty="0"/>
              <a:t>. экзамены)</a:t>
            </a:r>
          </a:p>
          <a:p>
            <a:pPr marL="514350" indent="-514350">
              <a:buAutoNum type="arabicPeriod"/>
            </a:pPr>
            <a:r>
              <a:rPr lang="ru-RU" dirty="0"/>
              <a:t>20 июля - (творческие экзамены)</a:t>
            </a:r>
          </a:p>
          <a:p>
            <a:pPr marL="514350" indent="-514350">
              <a:buAutoNum type="arabicPeriod"/>
            </a:pPr>
            <a:r>
              <a:rPr lang="ru-RU" dirty="0"/>
              <a:t>25 июля - последний день подачи заявления (по ЕГЭ)</a:t>
            </a:r>
          </a:p>
          <a:p>
            <a:pPr marL="514350" indent="-514350">
              <a:buAutoNum type="arabicPeriod" startAt="5"/>
            </a:pPr>
            <a:r>
              <a:rPr lang="ru-RU" dirty="0"/>
              <a:t>2 августа - публикация конкурсных списков</a:t>
            </a:r>
          </a:p>
          <a:p>
            <a:pPr marL="514350" indent="-514350">
              <a:buAutoNum type="arabicPeriod" startAt="6"/>
            </a:pPr>
            <a:r>
              <a:rPr lang="ru-RU" dirty="0">
                <a:solidFill>
                  <a:schemeClr val="tx1"/>
                </a:solidFill>
              </a:rPr>
              <a:t>28 июля– последний день подачи </a:t>
            </a:r>
            <a:r>
              <a:rPr lang="ru-RU" dirty="0" smtClean="0">
                <a:solidFill>
                  <a:schemeClr val="tx1"/>
                </a:solidFill>
              </a:rPr>
              <a:t>оригиналов </a:t>
            </a:r>
            <a:r>
              <a:rPr lang="ru-RU" dirty="0">
                <a:solidFill>
                  <a:schemeClr val="tx1"/>
                </a:solidFill>
              </a:rPr>
              <a:t>по особым правам и на целевые места, 30 июля– приказ о зачислении</a:t>
            </a:r>
            <a:endParaRPr lang="ru-RU" dirty="0"/>
          </a:p>
          <a:p>
            <a:pPr marL="514350" indent="-514350">
              <a:buAutoNum type="arabicPeriod" startAt="6"/>
            </a:pPr>
            <a:r>
              <a:rPr lang="ru-RU" dirty="0">
                <a:solidFill>
                  <a:schemeClr val="tx1"/>
                </a:solidFill>
              </a:rPr>
              <a:t>3 августа – последний день подачи </a:t>
            </a:r>
            <a:r>
              <a:rPr lang="ru-RU" dirty="0" smtClean="0">
                <a:solidFill>
                  <a:schemeClr val="tx1"/>
                </a:solidFill>
              </a:rPr>
              <a:t>оригинала </a:t>
            </a:r>
            <a:r>
              <a:rPr lang="ru-RU" dirty="0"/>
              <a:t>на основные места приема</a:t>
            </a:r>
            <a:r>
              <a:rPr lang="ru-RU" dirty="0">
                <a:solidFill>
                  <a:schemeClr val="tx1"/>
                </a:solidFill>
              </a:rPr>
              <a:t>, 9 августа – приказ о зачислении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14E9C-C04F-AE57-AA77-808F81DA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15888"/>
            <a:ext cx="7848600" cy="1584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002060"/>
                </a:solidFill>
                <a:latin typeface="Bookman Old Style" pitchFamily="18" charset="0"/>
              </a:rPr>
              <a:t>ИФН – это дружная семья студентов и преподавателей.</a:t>
            </a: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xmlns="" id="{039353C1-915B-B4B5-DCE8-70F83ADC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2"/>
            <a:ext cx="8496052" cy="511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Номер слайда 7">
            <a:extLst>
              <a:ext uri="{FF2B5EF4-FFF2-40B4-BE49-F238E27FC236}">
                <a16:creationId xmlns:a16="http://schemas.microsoft.com/office/drawing/2014/main" xmlns="" id="{4D19CFF5-AEDA-A981-35D5-EF5B02C43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54A7A4-6EDC-497B-9D61-03E1112EB5FC}" type="slidenum">
              <a:rPr lang="ru-RU" altLang="ru-RU" sz="1200">
                <a:solidFill>
                  <a:srgbClr val="608FD4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ru-RU" altLang="ru-RU" sz="1200">
              <a:solidFill>
                <a:srgbClr val="608FD4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12239-8DF4-504C-9DB7-123ED80B0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429000"/>
            <a:ext cx="6512768" cy="1957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>
                <a:solidFill>
                  <a:srgbClr val="002060"/>
                </a:solidFill>
                <a:effectLst/>
              </a:rPr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9D0901-028A-A5F2-A970-3C074189E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71612"/>
            <a:ext cx="6656784" cy="210140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cap="all" dirty="0">
                <a:solidFill>
                  <a:srgbClr val="002060"/>
                </a:solidFill>
                <a:latin typeface="+mj-lt"/>
              </a:rPr>
              <a:t>Институт </a:t>
            </a:r>
            <a:r>
              <a:rPr lang="ru-RU" sz="4000" b="1" cap="all" dirty="0" smtClean="0">
                <a:solidFill>
                  <a:srgbClr val="002060"/>
                </a:solidFill>
                <a:latin typeface="+mj-lt"/>
              </a:rPr>
              <a:t>фундаментальных </a:t>
            </a:r>
            <a:r>
              <a:rPr lang="ru-RU" sz="4000" b="1" cap="all" dirty="0">
                <a:solidFill>
                  <a:srgbClr val="002060"/>
                </a:solidFill>
                <a:latin typeface="+mj-lt"/>
              </a:rPr>
              <a:t>Наук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14290"/>
            <a:ext cx="822960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/>
              <a:t>Химическое направление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268760"/>
            <a:ext cx="8373616" cy="5184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Фундаментальная </a:t>
            </a:r>
            <a:r>
              <a:rPr lang="ru-RU" b="1" dirty="0"/>
              <a:t>и прикладная </a:t>
            </a:r>
            <a:r>
              <a:rPr lang="ru-RU" b="1" dirty="0" smtClean="0"/>
              <a:t>химия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специалитет</a:t>
            </a:r>
            <a:r>
              <a:rPr lang="ru-RU" b="1" dirty="0"/>
              <a:t>) - 25 бюджетных мест </a:t>
            </a:r>
          </a:p>
          <a:p>
            <a:pPr marL="0" indent="0">
              <a:buNone/>
            </a:pPr>
            <a:r>
              <a:rPr lang="ru-RU" b="1" dirty="0" smtClean="0"/>
              <a:t>Химия/Экология (</a:t>
            </a:r>
            <a:r>
              <a:rPr lang="ru-RU" b="1" dirty="0" err="1"/>
              <a:t>бакалавриат</a:t>
            </a:r>
            <a:r>
              <a:rPr lang="ru-RU" b="1" dirty="0"/>
              <a:t>)  - 30 бюджетных мест </a:t>
            </a:r>
            <a:br>
              <a:rPr lang="ru-RU" b="1" dirty="0"/>
            </a:br>
            <a:endParaRPr lang="ru-RU" b="1" dirty="0"/>
          </a:p>
          <a:p>
            <a:pPr marL="0" indent="0">
              <a:buNone/>
            </a:pPr>
            <a:r>
              <a:rPr lang="ru-RU" b="1" i="1" dirty="0"/>
              <a:t>Вступительные испытания: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1.Химия (39)</a:t>
            </a:r>
            <a:br>
              <a:rPr lang="ru-RU" dirty="0"/>
            </a:br>
            <a:r>
              <a:rPr lang="ru-RU" dirty="0"/>
              <a:t>2.Математика(профиль)/биология/физика (39)</a:t>
            </a:r>
            <a:br>
              <a:rPr lang="ru-RU" dirty="0"/>
            </a:br>
            <a:r>
              <a:rPr lang="ru-RU" dirty="0"/>
              <a:t>3.Русский язык (40)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8854" y="960064"/>
            <a:ext cx="5539946" cy="1130269"/>
          </a:xfrm>
          <a:prstGeom prst="rect">
            <a:avLst/>
          </a:prstGeom>
          <a:solidFill>
            <a:srgbClr val="9A8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Google Shape;62;p14"/>
          <p:cNvSpPr txBox="1"/>
          <p:nvPr/>
        </p:nvSpPr>
        <p:spPr>
          <a:xfrm>
            <a:off x="51483" y="857252"/>
            <a:ext cx="557394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ahnschrift Light" pitchFamily="34" charset="0"/>
              </a:rPr>
              <a:t>04.03.01 – </a:t>
            </a:r>
            <a:r>
              <a:rPr lang="ru-RU" sz="2400" b="1" dirty="0">
                <a:solidFill>
                  <a:schemeClr val="bg1"/>
                </a:solidFill>
                <a:latin typeface="Bahnschrift Light" pitchFamily="34" charset="0"/>
              </a:rPr>
              <a:t>Химия / Экология и природопользование </a:t>
            </a:r>
            <a:r>
              <a:rPr lang="ru-RU" sz="30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(</a:t>
            </a:r>
            <a:r>
              <a:rPr lang="ru-RU" sz="2400" dirty="0" err="1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бакалавриат</a:t>
            </a:r>
            <a:r>
              <a:rPr lang="ru-RU" sz="24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2" name="Google Shape;64;p14"/>
          <p:cNvSpPr txBox="1"/>
          <p:nvPr/>
        </p:nvSpPr>
        <p:spPr>
          <a:xfrm>
            <a:off x="7117493" y="1071198"/>
            <a:ext cx="1878226" cy="1107965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форма обучения:</a:t>
            </a:r>
            <a:endParaRPr sz="1200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очная</a:t>
            </a:r>
            <a:endParaRPr sz="1200" b="1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продолжительность программы:</a:t>
            </a:r>
            <a:endParaRPr sz="1200" dirty="0">
              <a:latin typeface="Century Gothic" pitchFamily="34" charset="0"/>
            </a:endParaRPr>
          </a:p>
          <a:p>
            <a:pPr algn="ctr"/>
            <a:r>
              <a:rPr lang="ru" sz="1200" b="1" dirty="0">
                <a:latin typeface="Century Gothic" pitchFamily="34" charset="0"/>
                <a:ea typeface="Calibri"/>
                <a:cs typeface="Calibri"/>
                <a:sym typeface="Calibri"/>
              </a:rPr>
              <a:t>4 года (8 семестров</a:t>
            </a:r>
            <a:r>
              <a:rPr lang="ru" sz="1000" b="1" dirty="0">
                <a:latin typeface="Century Gothic" pitchFamily="34" charset="0"/>
                <a:ea typeface="Calibri"/>
                <a:cs typeface="Calibri"/>
                <a:sym typeface="Calibri"/>
              </a:rPr>
              <a:t>)</a:t>
            </a:r>
            <a:endParaRPr sz="1300" b="1" dirty="0">
              <a:latin typeface="Century Gothic" pitchFamily="34" charset="0"/>
            </a:endParaRPr>
          </a:p>
        </p:txBody>
      </p:sp>
      <p:sp>
        <p:nvSpPr>
          <p:cNvPr id="14" name="Google Shape;65;p14"/>
          <p:cNvSpPr txBox="1"/>
          <p:nvPr/>
        </p:nvSpPr>
        <p:spPr>
          <a:xfrm>
            <a:off x="7117493" y="2232968"/>
            <a:ext cx="1878227" cy="892522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Количество бюджетных мест в 2023 г.:</a:t>
            </a:r>
            <a:r>
              <a:rPr lang="ru" sz="1200" dirty="0">
                <a:latin typeface="Century Gothic" pitchFamily="34" charset="0"/>
              </a:rPr>
              <a:t>  </a:t>
            </a:r>
            <a:r>
              <a:rPr lang="ru" sz="1200" dirty="0">
                <a:highlight>
                  <a:srgbClr val="FFFFFF"/>
                </a:highlight>
                <a:latin typeface="Century Gothic" pitchFamily="34" charset="0"/>
              </a:rPr>
              <a:t>___</a:t>
            </a:r>
            <a:r>
              <a:rPr lang="ru" sz="1600" u="sng" dirty="0">
                <a:highlight>
                  <a:srgbClr val="FFFFFF"/>
                </a:highlight>
                <a:latin typeface="Century Gothic" pitchFamily="34" charset="0"/>
              </a:rPr>
              <a:t>30</a:t>
            </a:r>
            <a:r>
              <a:rPr lang="ru" sz="1600" dirty="0">
                <a:highlight>
                  <a:srgbClr val="FFFFFF"/>
                </a:highlight>
                <a:latin typeface="Century Gothic" pitchFamily="34" charset="0"/>
              </a:rPr>
              <a:t>_</a:t>
            </a:r>
            <a:r>
              <a:rPr lang="ru" sz="1200" dirty="0">
                <a:highlight>
                  <a:srgbClr val="FFFFFF"/>
                </a:highlight>
                <a:latin typeface="Century Gothic" pitchFamily="34" charset="0"/>
              </a:rPr>
              <a:t>__</a:t>
            </a:r>
            <a:endParaRPr sz="1200" dirty="0">
              <a:highlight>
                <a:srgbClr val="FFFFFF"/>
              </a:highlight>
              <a:latin typeface="Century Gothic" pitchFamily="34" charset="0"/>
            </a:endParaRPr>
          </a:p>
        </p:txBody>
      </p:sp>
      <p:sp>
        <p:nvSpPr>
          <p:cNvPr id="15" name="Google Shape;64;p14"/>
          <p:cNvSpPr txBox="1"/>
          <p:nvPr/>
        </p:nvSpPr>
        <p:spPr>
          <a:xfrm>
            <a:off x="7109254" y="3102164"/>
            <a:ext cx="1878226" cy="1292631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1200" b="1" dirty="0">
                <a:latin typeface="Century Gothic" pitchFamily="34" charset="0"/>
              </a:rPr>
              <a:t>1. Химия</a:t>
            </a:r>
          </a:p>
          <a:p>
            <a:pPr>
              <a:buFont typeface="Arial" pitchFamily="34" charset="0"/>
              <a:buNone/>
            </a:pPr>
            <a:r>
              <a:rPr lang="ru-RU" sz="1200" b="1" dirty="0">
                <a:latin typeface="Century Gothic" pitchFamily="34" charset="0"/>
              </a:rPr>
              <a:t>2. Математика (проф.)/Биология/ Физика/ Информатика и И</a:t>
            </a:r>
            <a:r>
              <a:rPr lang="ru-RU" sz="1200" b="1" dirty="0"/>
              <a:t>КТ</a:t>
            </a:r>
          </a:p>
          <a:p>
            <a:pPr>
              <a:buFont typeface="Arial" pitchFamily="34" charset="0"/>
              <a:buNone/>
            </a:pPr>
            <a:r>
              <a:rPr lang="ru-RU" sz="1200" b="1" dirty="0"/>
              <a:t>3. Русский язык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00" y="2188743"/>
            <a:ext cx="7099300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" sz="1550" b="1" dirty="0">
                <a:solidFill>
                  <a:schemeClr val="dk1"/>
                </a:solidFill>
                <a:latin typeface="Century Gothic" pitchFamily="34" charset="0"/>
              </a:rPr>
              <a:t>Основные базовые и профессиональные дисциплины: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550" dirty="0">
                <a:solidFill>
                  <a:schemeClr val="dk1"/>
                </a:solidFill>
                <a:latin typeface="Century Gothic" pitchFamily="34" charset="0"/>
              </a:rPr>
              <a:t>Квантовая химия, кристаллохимия, физические методы исследований, коллоидная химия, химия твердого тела, физикохимия </a:t>
            </a:r>
            <a:r>
              <a:rPr lang="ru-RU" sz="1550" dirty="0" err="1">
                <a:solidFill>
                  <a:schemeClr val="dk1"/>
                </a:solidFill>
                <a:latin typeface="Century Gothic" pitchFamily="34" charset="0"/>
              </a:rPr>
              <a:t>наноразмерных</a:t>
            </a:r>
            <a:r>
              <a:rPr lang="ru-RU" sz="1550" dirty="0">
                <a:solidFill>
                  <a:schemeClr val="dk1"/>
                </a:solidFill>
                <a:latin typeface="Century Gothic" pitchFamily="34" charset="0"/>
              </a:rPr>
              <a:t> частиц и </a:t>
            </a:r>
            <a:r>
              <a:rPr lang="ru-RU" sz="1550" dirty="0" err="1">
                <a:solidFill>
                  <a:schemeClr val="dk1"/>
                </a:solidFill>
                <a:latin typeface="Century Gothic" pitchFamily="34" charset="0"/>
              </a:rPr>
              <a:t>наноструктурированных</a:t>
            </a:r>
            <a:r>
              <a:rPr lang="ru-RU" sz="1550" dirty="0">
                <a:solidFill>
                  <a:schemeClr val="dk1"/>
                </a:solidFill>
                <a:latin typeface="Century Gothic" pitchFamily="34" charset="0"/>
              </a:rPr>
              <a:t> материалов, расчеты в химии, </a:t>
            </a:r>
            <a:r>
              <a:rPr lang="ru-RU" sz="1550" dirty="0" err="1">
                <a:solidFill>
                  <a:schemeClr val="dk1"/>
                </a:solidFill>
                <a:latin typeface="Century Gothic" pitchFamily="34" charset="0"/>
              </a:rPr>
              <a:t>нанотехнологии</a:t>
            </a:r>
            <a:r>
              <a:rPr lang="ru-RU" sz="1550" dirty="0">
                <a:solidFill>
                  <a:schemeClr val="dk1"/>
                </a:solidFill>
                <a:latin typeface="Century Gothic" pitchFamily="34" charset="0"/>
              </a:rPr>
              <a:t> в химии, химия экстремальных воздействий, проблемы и задачи химии твердого тела в 21 веке, воздействие ионизирующего излучения на вещество, радиоэкология и дозиметрия, методы исследования твердых тел, основы химического материаловедения, строение вещества, общая химия, химия элементов, теоретические основы аналитической химии, инструментальные методы анализа, физико-химические методы анализа, органическая химия, химическая термодинамика, электрохимия, химическая кинетика, техногенные системы и экологический риск, химическая технология, методика преподавания химии, научные основы школьного курса химии</a:t>
            </a:r>
          </a:p>
        </p:txBody>
      </p:sp>
      <p:pic>
        <p:nvPicPr>
          <p:cNvPr id="3076" name="Picture 4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11773" r="77549" b="50893"/>
          <a:stretch>
            <a:fillRect/>
          </a:stretch>
        </p:blipFill>
        <p:spPr bwMode="auto">
          <a:xfrm rot="5400000">
            <a:off x="7548608" y="4405358"/>
            <a:ext cx="1473196" cy="1717588"/>
          </a:xfrm>
          <a:prstGeom prst="rect">
            <a:avLst/>
          </a:prstGeom>
          <a:noFill/>
        </p:spPr>
      </p:pic>
      <p:pic>
        <p:nvPicPr>
          <p:cNvPr id="5123" name="Picture 3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4"/>
          <a:srcRect t="40947" r="34704"/>
          <a:stretch>
            <a:fillRect/>
          </a:stretch>
        </p:blipFill>
        <p:spPr bwMode="auto">
          <a:xfrm rot="5400000">
            <a:off x="5371766" y="1362906"/>
            <a:ext cx="2070101" cy="1058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3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569" y="1659285"/>
            <a:ext cx="41271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Выпускник может работать в: </a:t>
            </a:r>
          </a:p>
          <a:p>
            <a:r>
              <a:rPr lang="ru-RU" sz="1600" dirty="0">
                <a:latin typeface="Century Gothic" pitchFamily="34" charset="0"/>
              </a:rPr>
              <a:t>исследовательских институтах</a:t>
            </a:r>
          </a:p>
          <a:p>
            <a:r>
              <a:rPr lang="ru-RU" sz="1600" dirty="0">
                <a:latin typeface="Century Gothic" pitchFamily="34" charset="0"/>
              </a:rPr>
              <a:t>и лабораториях; научных центрах, ведущих исследования как в области химии, так и в смежных областях; отделах криминалистики</a:t>
            </a:r>
          </a:p>
          <a:p>
            <a:r>
              <a:rPr lang="ru-RU" sz="1600" dirty="0">
                <a:latin typeface="Century Gothic" pitchFamily="34" charset="0"/>
              </a:rPr>
              <a:t>и судебной экспертизы; лабораториях различных производств (химических, пищевых, металлургических, фармацевтических, </a:t>
            </a:r>
            <a:r>
              <a:rPr lang="ru-RU" sz="1600" dirty="0" err="1">
                <a:latin typeface="Century Gothic" pitchFamily="34" charset="0"/>
              </a:rPr>
              <a:t>горно</a:t>
            </a:r>
            <a:r>
              <a:rPr lang="ru-RU" sz="1600" dirty="0">
                <a:latin typeface="Century Gothic" pitchFamily="34" charset="0"/>
              </a:rPr>
              <a:t>- </a:t>
            </a:r>
          </a:p>
          <a:p>
            <a:r>
              <a:rPr lang="ru-RU" sz="1600" dirty="0">
                <a:latin typeface="Century Gothic" pitchFamily="34" charset="0"/>
              </a:rPr>
              <a:t>и газодобывающих и др.); лабораториях сертификации, санитарно-экологических службах.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6780" y="1228398"/>
            <a:ext cx="41271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latin typeface="Century Gothic" pitchFamily="34" charset="0"/>
              </a:rPr>
              <a:t>Места трудоустройства выпускников</a:t>
            </a:r>
            <a:r>
              <a:rPr lang="ru-RU" dirty="0">
                <a:latin typeface="Century Gothic" pitchFamily="34" charset="0"/>
              </a:rPr>
              <a:t>: КАО «АЗОТ», г. Кемерово, Экспертно-криминалистический центр ГУ МВД России по Кемеровской области, г. Кемерово, ОАО «Кемеровская фармацевтическая фабрика», г. Кемерово, ФГБУ «Судебно-экспертное учреждение федеральной противопожарной службы «Испытательная пожарная лаборатория» по Кемеровской области», г. Кемерово, ООО «Центр Гигиенической экспертизы», г. Кемерово, Федеральное бюджетное учреждение здравоохранения "Центр гигиены и эпидемиологии в Кемеровской области",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ООО «Сибирский Центр мониторинга условий охраны труда и промышленной безопасности»,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ООО «</a:t>
            </a:r>
            <a:r>
              <a:rPr lang="ru-RU" dirty="0" err="1">
                <a:latin typeface="Century Gothic" pitchFamily="34" charset="0"/>
              </a:rPr>
              <a:t>Химпром</a:t>
            </a:r>
            <a:r>
              <a:rPr lang="ru-RU" dirty="0">
                <a:latin typeface="Century Gothic" pitchFamily="34" charset="0"/>
              </a:rPr>
              <a:t>»,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ОАО «Кузнецкие ферросплавы», г. Новокузнецк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171" name="Picture 3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2"/>
          <a:srcRect l="67219" b="23680"/>
          <a:stretch>
            <a:fillRect/>
          </a:stretch>
        </p:blipFill>
        <p:spPr bwMode="auto">
          <a:xfrm rot="16200000">
            <a:off x="193633" y="663619"/>
            <a:ext cx="1222933" cy="1610197"/>
          </a:xfrm>
          <a:prstGeom prst="rect">
            <a:avLst/>
          </a:prstGeom>
          <a:noFill/>
        </p:spPr>
      </p:pic>
      <p:pic>
        <p:nvPicPr>
          <p:cNvPr id="7173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56474" b="71891"/>
          <a:stretch>
            <a:fillRect/>
          </a:stretch>
        </p:blipFill>
        <p:spPr bwMode="auto">
          <a:xfrm>
            <a:off x="1714500" y="730250"/>
            <a:ext cx="3169508" cy="1435100"/>
          </a:xfrm>
          <a:prstGeom prst="rect">
            <a:avLst/>
          </a:prstGeom>
          <a:noFill/>
        </p:spPr>
      </p:pic>
      <p:pic>
        <p:nvPicPr>
          <p:cNvPr id="11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23135" r="78233" b="49502"/>
          <a:stretch>
            <a:fillRect/>
          </a:stretch>
        </p:blipFill>
        <p:spPr bwMode="auto">
          <a:xfrm>
            <a:off x="7533546" y="4679950"/>
            <a:ext cx="1585054" cy="1397000"/>
          </a:xfrm>
          <a:prstGeom prst="rect">
            <a:avLst/>
          </a:prstGeom>
          <a:noFill/>
        </p:spPr>
      </p:pic>
      <p:pic>
        <p:nvPicPr>
          <p:cNvPr id="12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47264" r="88174" b="22388"/>
          <a:stretch>
            <a:fillRect/>
          </a:stretch>
        </p:blipFill>
        <p:spPr bwMode="auto">
          <a:xfrm>
            <a:off x="3901346" y="3625850"/>
            <a:ext cx="861154" cy="1549400"/>
          </a:xfrm>
          <a:prstGeom prst="rect">
            <a:avLst/>
          </a:prstGeom>
          <a:noFill/>
        </p:spPr>
      </p:pic>
      <p:pic>
        <p:nvPicPr>
          <p:cNvPr id="7174" name="Picture 6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2"/>
          <a:srcRect r="61915" b="56659"/>
          <a:stretch>
            <a:fillRect/>
          </a:stretch>
        </p:blipFill>
        <p:spPr bwMode="auto">
          <a:xfrm>
            <a:off x="1144588" y="5086350"/>
            <a:ext cx="1420812" cy="914400"/>
          </a:xfrm>
          <a:prstGeom prst="rect">
            <a:avLst/>
          </a:prstGeom>
          <a:noFill/>
        </p:spPr>
      </p:pic>
      <p:pic>
        <p:nvPicPr>
          <p:cNvPr id="7175" name="Picture 7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2"/>
          <a:srcRect l="32298" t="51242" r="33319"/>
          <a:stretch>
            <a:fillRect/>
          </a:stretch>
        </p:blipFill>
        <p:spPr bwMode="auto">
          <a:xfrm rot="5400000">
            <a:off x="104579" y="5102029"/>
            <a:ext cx="1124342" cy="90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5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0642" y="960266"/>
            <a:ext cx="6351373" cy="1305857"/>
          </a:xfrm>
          <a:prstGeom prst="rect">
            <a:avLst/>
          </a:prstGeom>
          <a:solidFill>
            <a:srgbClr val="9A8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Google Shape;62;p14"/>
          <p:cNvSpPr txBox="1"/>
          <p:nvPr/>
        </p:nvSpPr>
        <p:spPr>
          <a:xfrm>
            <a:off x="166820" y="1059211"/>
            <a:ext cx="6289589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ahnschrift Light" pitchFamily="34" charset="0"/>
              </a:rPr>
              <a:t>04.05.01 – </a:t>
            </a:r>
            <a:r>
              <a:rPr lang="ru-RU" sz="2800" b="1" dirty="0">
                <a:solidFill>
                  <a:schemeClr val="bg1"/>
                </a:solidFill>
                <a:latin typeface="Bahnschrift Light" pitchFamily="34" charset="0"/>
              </a:rPr>
              <a:t>Фундаментальная и прикладная химия </a:t>
            </a:r>
            <a:r>
              <a:rPr lang="ru-RU" sz="2800" dirty="0">
                <a:solidFill>
                  <a:schemeClr val="bg1"/>
                </a:solidFill>
                <a:latin typeface="Bahnschrift Light" pitchFamily="34" charset="0"/>
                <a:ea typeface="Calibri"/>
                <a:cs typeface="Calibri"/>
                <a:sym typeface="Calibri"/>
              </a:rPr>
              <a:t>(специалитет)</a:t>
            </a:r>
          </a:p>
        </p:txBody>
      </p:sp>
      <p:sp>
        <p:nvSpPr>
          <p:cNvPr id="12" name="Google Shape;64;p14"/>
          <p:cNvSpPr txBox="1"/>
          <p:nvPr/>
        </p:nvSpPr>
        <p:spPr>
          <a:xfrm>
            <a:off x="7117493" y="1071198"/>
            <a:ext cx="1878226" cy="1107965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форма обучения:</a:t>
            </a:r>
            <a:endParaRPr sz="1200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очная</a:t>
            </a:r>
            <a:endParaRPr sz="1200" b="1" dirty="0">
              <a:latin typeface="Century Gothic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ru" sz="1200" dirty="0">
                <a:latin typeface="Century Gothic" pitchFamily="34" charset="0"/>
              </a:rPr>
              <a:t>продолжительность программы:</a:t>
            </a:r>
            <a:endParaRPr sz="1200" dirty="0">
              <a:latin typeface="Century Gothic" pitchFamily="34" charset="0"/>
            </a:endParaRPr>
          </a:p>
          <a:p>
            <a:pPr algn="ctr"/>
            <a:r>
              <a:rPr lang="ru" sz="1200" b="1" dirty="0">
                <a:latin typeface="Century Gothic" pitchFamily="34" charset="0"/>
                <a:ea typeface="Calibri"/>
                <a:cs typeface="Calibri"/>
                <a:sym typeface="Calibri"/>
              </a:rPr>
              <a:t>5 лет (10 семестров</a:t>
            </a:r>
            <a:r>
              <a:rPr lang="ru" sz="1000" b="1" dirty="0">
                <a:latin typeface="Century Gothic" pitchFamily="34" charset="0"/>
                <a:ea typeface="Calibri"/>
                <a:cs typeface="Calibri"/>
                <a:sym typeface="Calibri"/>
              </a:rPr>
              <a:t>)</a:t>
            </a:r>
            <a:endParaRPr sz="1300" b="1" dirty="0">
              <a:latin typeface="Century Gothic" pitchFamily="34" charset="0"/>
            </a:endParaRPr>
          </a:p>
        </p:txBody>
      </p:sp>
      <p:sp>
        <p:nvSpPr>
          <p:cNvPr id="14" name="Google Shape;65;p14"/>
          <p:cNvSpPr txBox="1"/>
          <p:nvPr/>
        </p:nvSpPr>
        <p:spPr>
          <a:xfrm>
            <a:off x="7117493" y="2232968"/>
            <a:ext cx="1878227" cy="892522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1200" b="1" dirty="0">
                <a:latin typeface="Century Gothic" pitchFamily="34" charset="0"/>
              </a:rPr>
              <a:t>Количество бюджетных мест в 2023 г.:</a:t>
            </a:r>
            <a:r>
              <a:rPr lang="ru" sz="1200" dirty="0">
                <a:latin typeface="Century Gothic" pitchFamily="34" charset="0"/>
              </a:rPr>
              <a:t>  </a:t>
            </a:r>
            <a:r>
              <a:rPr lang="ru" sz="1200" dirty="0">
                <a:highlight>
                  <a:srgbClr val="FFFFFF"/>
                </a:highlight>
                <a:latin typeface="Century Gothic" pitchFamily="34" charset="0"/>
              </a:rPr>
              <a:t>___</a:t>
            </a:r>
            <a:r>
              <a:rPr lang="ru" sz="1600" u="sng" dirty="0">
                <a:highlight>
                  <a:srgbClr val="FFFFFF"/>
                </a:highlight>
                <a:latin typeface="Century Gothic" pitchFamily="34" charset="0"/>
              </a:rPr>
              <a:t>25</a:t>
            </a:r>
            <a:r>
              <a:rPr lang="ru" sz="1600" dirty="0">
                <a:highlight>
                  <a:srgbClr val="FFFFFF"/>
                </a:highlight>
                <a:latin typeface="Century Gothic" pitchFamily="34" charset="0"/>
              </a:rPr>
              <a:t>_</a:t>
            </a:r>
            <a:r>
              <a:rPr lang="ru" sz="1200" dirty="0">
                <a:highlight>
                  <a:srgbClr val="FFFFFF"/>
                </a:highlight>
                <a:latin typeface="Century Gothic" pitchFamily="34" charset="0"/>
              </a:rPr>
              <a:t>__</a:t>
            </a:r>
            <a:endParaRPr sz="1200" dirty="0">
              <a:highlight>
                <a:srgbClr val="FFFFFF"/>
              </a:highlight>
              <a:latin typeface="Century Gothic" pitchFamily="34" charset="0"/>
            </a:endParaRPr>
          </a:p>
        </p:txBody>
      </p:sp>
      <p:sp>
        <p:nvSpPr>
          <p:cNvPr id="15" name="Google Shape;64;p14"/>
          <p:cNvSpPr txBox="1"/>
          <p:nvPr/>
        </p:nvSpPr>
        <p:spPr>
          <a:xfrm>
            <a:off x="7109254" y="3102164"/>
            <a:ext cx="1878226" cy="1292631"/>
          </a:xfrm>
          <a:prstGeom prst="rect">
            <a:avLst/>
          </a:prstGeom>
          <a:ln>
            <a:solidFill>
              <a:srgbClr val="9A8CF3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1200" dirty="0">
                <a:latin typeface="Century Gothic" pitchFamily="34" charset="0"/>
              </a:rPr>
              <a:t>1. Химия</a:t>
            </a:r>
          </a:p>
          <a:p>
            <a:pPr>
              <a:buFont typeface="Arial" pitchFamily="34" charset="0"/>
              <a:buNone/>
            </a:pPr>
            <a:r>
              <a:rPr lang="ru-RU" sz="1200" dirty="0">
                <a:latin typeface="Century Gothic" pitchFamily="34" charset="0"/>
              </a:rPr>
              <a:t>2. Математика (проф.)/Биология/ Физика/ Информатика и И</a:t>
            </a:r>
            <a:r>
              <a:rPr lang="ru-RU" sz="1200" dirty="0"/>
              <a:t>КТ</a:t>
            </a:r>
          </a:p>
          <a:p>
            <a:pPr>
              <a:buFont typeface="Arial" pitchFamily="34" charset="0"/>
              <a:buNone/>
            </a:pPr>
            <a:r>
              <a:rPr lang="ru-RU" sz="1200" dirty="0"/>
              <a:t>3. Русский язык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928" y="2335653"/>
            <a:ext cx="66232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" b="1" dirty="0">
                <a:solidFill>
                  <a:schemeClr val="dk1"/>
                </a:solidFill>
                <a:latin typeface="Century Gothic" pitchFamily="34" charset="0"/>
              </a:rPr>
              <a:t>Основные базовые и профессиональные дисциплины: 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ru-RU" dirty="0">
                <a:solidFill>
                  <a:schemeClr val="dk1"/>
                </a:solidFill>
                <a:latin typeface="Century Gothic" pitchFamily="34" charset="0"/>
              </a:rPr>
              <a:t>Квантовая химия, кристаллохимия, физические методы исследований, коллоидная химия, химия твердого тела, физикохимия </a:t>
            </a:r>
            <a:r>
              <a:rPr lang="ru-RU" dirty="0" err="1">
                <a:solidFill>
                  <a:schemeClr val="dk1"/>
                </a:solidFill>
                <a:latin typeface="Century Gothic" pitchFamily="34" charset="0"/>
              </a:rPr>
              <a:t>наноразмерных</a:t>
            </a:r>
            <a:r>
              <a:rPr lang="ru-RU" dirty="0">
                <a:solidFill>
                  <a:schemeClr val="dk1"/>
                </a:solidFill>
                <a:latin typeface="Century Gothic" pitchFamily="34" charset="0"/>
              </a:rPr>
              <a:t> частиц и </a:t>
            </a:r>
            <a:r>
              <a:rPr lang="ru-RU" dirty="0" err="1">
                <a:solidFill>
                  <a:schemeClr val="dk1"/>
                </a:solidFill>
                <a:latin typeface="Century Gothic" pitchFamily="34" charset="0"/>
              </a:rPr>
              <a:t>наноструктурированных</a:t>
            </a:r>
            <a:r>
              <a:rPr lang="ru-RU" dirty="0">
                <a:solidFill>
                  <a:schemeClr val="dk1"/>
                </a:solidFill>
                <a:latin typeface="Century Gothic" pitchFamily="34" charset="0"/>
              </a:rPr>
              <a:t> материалов, управление твердофазными реакциями, компьютерное моделирование,  расчеты в химии, </a:t>
            </a:r>
            <a:r>
              <a:rPr lang="ru-RU" dirty="0" err="1">
                <a:solidFill>
                  <a:schemeClr val="dk1"/>
                </a:solidFill>
                <a:latin typeface="Century Gothic" pitchFamily="34" charset="0"/>
              </a:rPr>
              <a:t>нанотехнологии</a:t>
            </a:r>
            <a:r>
              <a:rPr lang="ru-RU" dirty="0">
                <a:solidFill>
                  <a:schemeClr val="dk1"/>
                </a:solidFill>
                <a:latin typeface="Century Gothic" pitchFamily="34" charset="0"/>
              </a:rPr>
              <a:t> в химии, химия экстремальных воздействий, проблемы и задачи химии твердого тела в 21 веке, воздействие ионизирующего излучения на вещество, радиоэкология и дозиметрия, методы исследования твердых тел, основы химического материаловедения, строение вещества, общая химия, химия элементов, теоретические основы аналитической химии, инструментальные методы анализа, физико-химические методы анализа, органическая химия, химическая термодинамика, электрохимия, химическая кинетика, техногенные системы и экологический риск, химическая технология, методика преподавания химии, научные основы школьного курса химии</a:t>
            </a:r>
          </a:p>
        </p:txBody>
      </p:sp>
      <p:pic>
        <p:nvPicPr>
          <p:cNvPr id="3076" name="Picture 4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11773" r="77549" b="50893"/>
          <a:stretch>
            <a:fillRect/>
          </a:stretch>
        </p:blipFill>
        <p:spPr bwMode="auto">
          <a:xfrm rot="5400000">
            <a:off x="6831816" y="4170482"/>
            <a:ext cx="1769956" cy="2063578"/>
          </a:xfrm>
          <a:prstGeom prst="rect">
            <a:avLst/>
          </a:prstGeom>
          <a:noFill/>
        </p:spPr>
      </p:pic>
      <p:pic>
        <p:nvPicPr>
          <p:cNvPr id="9218" name="Picture 2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54626" r="18223" b="79026"/>
          <a:stretch>
            <a:fillRect/>
          </a:stretch>
        </p:blipFill>
        <p:spPr bwMode="auto">
          <a:xfrm>
            <a:off x="5103342" y="1565834"/>
            <a:ext cx="1977081" cy="1070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5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t="12732" r="78544" b="22676"/>
          <a:stretch>
            <a:fillRect/>
          </a:stretch>
        </p:blipFill>
        <p:spPr bwMode="auto">
          <a:xfrm rot="5400000">
            <a:off x="2445008" y="-146591"/>
            <a:ext cx="1562378" cy="329767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346" y="15361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entury Gothic" pitchFamily="34" charset="0"/>
              </a:rPr>
              <a:t>Выпускник может работать в: </a:t>
            </a:r>
          </a:p>
          <a:p>
            <a:r>
              <a:rPr lang="ru-RU" sz="1600" dirty="0">
                <a:latin typeface="Century Gothic" pitchFamily="34" charset="0"/>
              </a:rPr>
              <a:t>исследовательских институтах</a:t>
            </a:r>
          </a:p>
          <a:p>
            <a:r>
              <a:rPr lang="ru-RU" sz="1600" dirty="0">
                <a:latin typeface="Century Gothic" pitchFamily="34" charset="0"/>
              </a:rPr>
              <a:t>и лабораториях;</a:t>
            </a:r>
          </a:p>
          <a:p>
            <a:r>
              <a:rPr lang="ru-RU" sz="1600" dirty="0">
                <a:latin typeface="Century Gothic" pitchFamily="34" charset="0"/>
              </a:rPr>
              <a:t> научных центрах, ведущих исследования как в области химии, так и в смежных областях; высших, профессиональных</a:t>
            </a:r>
          </a:p>
          <a:p>
            <a:r>
              <a:rPr lang="ru-RU" sz="1600" dirty="0">
                <a:latin typeface="Century Gothic" pitchFamily="34" charset="0"/>
              </a:rPr>
              <a:t>и общеобразовательных учебных заведениях; отделах криминалистики</a:t>
            </a:r>
          </a:p>
          <a:p>
            <a:r>
              <a:rPr lang="ru-RU" sz="1600" dirty="0">
                <a:latin typeface="Century Gothic" pitchFamily="34" charset="0"/>
              </a:rPr>
              <a:t>и судебной экспертизы; лабораториях различных производств (химических, пищевых, металлургических, фармацевтических, </a:t>
            </a:r>
            <a:r>
              <a:rPr lang="ru-RU" sz="1600" dirty="0" err="1">
                <a:latin typeface="Century Gothic" pitchFamily="34" charset="0"/>
              </a:rPr>
              <a:t>горно</a:t>
            </a:r>
            <a:r>
              <a:rPr lang="ru-RU" sz="1600" dirty="0">
                <a:latin typeface="Century Gothic" pitchFamily="34" charset="0"/>
              </a:rPr>
              <a:t>-</a:t>
            </a:r>
          </a:p>
          <a:p>
            <a:r>
              <a:rPr lang="ru-RU" sz="1600" dirty="0">
                <a:latin typeface="Century Gothic" pitchFamily="34" charset="0"/>
              </a:rPr>
              <a:t>и газодобывающих и др.); лабораториях сертификации,  санитарно-экологических службах.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83207" y="1443841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b="1" dirty="0">
                <a:latin typeface="Century Gothic" pitchFamily="34" charset="0"/>
              </a:rPr>
              <a:t>Места трудоустройства выпускников</a:t>
            </a:r>
            <a:r>
              <a:rPr lang="ru-RU" dirty="0">
                <a:latin typeface="Century Gothic" pitchFamily="34" charset="0"/>
              </a:rPr>
              <a:t>: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КАО «АЗОТ», г. Кемерово, Экспертно-криминалистический центр ГУ МВД России по Кемеровской области, г. Кемерово, ОАО «Кемеровская фармацевтическая фабрика»,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ФГБУ «Судебно-экспертное учреждение федеральной противопожарной службы «Испытательная пожарная лаборатория» по Кемеровской области»,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dirty="0">
                <a:latin typeface="Century Gothic" pitchFamily="34" charset="0"/>
              </a:rPr>
              <a:t>г. Кемерово, ООО «Центр Гигиенической экспертизы», г. Кемерово, Федеральное бюджетное учреждение здравоохранения "Центр гигиены и эпидемиологии в Кемеровской области", г. Кемерово, ООО «Сибирский Центр мониторинга условий охраны труда и промышленной безопасности», г. Кемерово, ООО «</a:t>
            </a:r>
            <a:r>
              <a:rPr lang="ru-RU" dirty="0" err="1">
                <a:latin typeface="Century Gothic" pitchFamily="34" charset="0"/>
              </a:rPr>
              <a:t>Химпром</a:t>
            </a:r>
            <a:r>
              <a:rPr lang="ru-RU" dirty="0">
                <a:latin typeface="Century Gothic" pitchFamily="34" charset="0"/>
              </a:rPr>
              <a:t>», г. Кемерово, ОАО «Кузнецкие ферросплавы»,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5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56474" t="4988" b="71891"/>
          <a:stretch>
            <a:fillRect/>
          </a:stretch>
        </p:blipFill>
        <p:spPr bwMode="auto">
          <a:xfrm flipV="1">
            <a:off x="1083499" y="4810608"/>
            <a:ext cx="3169508" cy="1180414"/>
          </a:xfrm>
          <a:prstGeom prst="rect">
            <a:avLst/>
          </a:prstGeom>
          <a:noFill/>
        </p:spPr>
      </p:pic>
      <p:pic>
        <p:nvPicPr>
          <p:cNvPr id="10242" name="Picture 2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4"/>
          <a:srcRect l="70071" t="43072" b="23782"/>
          <a:stretch>
            <a:fillRect/>
          </a:stretch>
        </p:blipFill>
        <p:spPr bwMode="auto">
          <a:xfrm rot="16200000">
            <a:off x="8050181" y="1203122"/>
            <a:ext cx="1116519" cy="699310"/>
          </a:xfrm>
          <a:prstGeom prst="rect">
            <a:avLst/>
          </a:prstGeom>
          <a:noFill/>
        </p:spPr>
      </p:pic>
      <p:pic>
        <p:nvPicPr>
          <p:cNvPr id="10244" name="Picture 4" descr="C:\Users\Notebook\Desktop\Полина\актив\4413376-03.png"/>
          <p:cNvPicPr>
            <a:picLocks noChangeAspect="1" noChangeArrowheads="1"/>
          </p:cNvPicPr>
          <p:nvPr/>
        </p:nvPicPr>
        <p:blipFill>
          <a:blip r:embed="rId4"/>
          <a:srcRect l="34677" t="48128" r="36445"/>
          <a:stretch>
            <a:fillRect/>
          </a:stretch>
        </p:blipFill>
        <p:spPr bwMode="auto">
          <a:xfrm rot="5400000">
            <a:off x="132372" y="5199264"/>
            <a:ext cx="746933" cy="758760"/>
          </a:xfrm>
          <a:prstGeom prst="rect">
            <a:avLst/>
          </a:prstGeom>
          <a:noFill/>
        </p:spPr>
      </p:pic>
      <p:pic>
        <p:nvPicPr>
          <p:cNvPr id="10245" name="Picture 5" descr="C:\Users\Notebook\Desktop\Полина\актив\4413407-02.png"/>
          <p:cNvPicPr>
            <a:picLocks noChangeAspect="1" noChangeArrowheads="1"/>
          </p:cNvPicPr>
          <p:nvPr/>
        </p:nvPicPr>
        <p:blipFill>
          <a:blip r:embed="rId3"/>
          <a:srcRect l="74102" t="79014" r="15273"/>
          <a:stretch>
            <a:fillRect/>
          </a:stretch>
        </p:blipFill>
        <p:spPr bwMode="auto">
          <a:xfrm rot="5400000" flipV="1">
            <a:off x="7993572" y="5078169"/>
            <a:ext cx="773723" cy="1071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50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2551</Words>
  <Application>Microsoft Office PowerPoint</Application>
  <PresentationFormat>Экран (4:3)</PresentationFormat>
  <Paragraphs>292</Paragraphs>
  <Slides>45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Bahnschrift Light</vt:lpstr>
      <vt:lpstr>Bookman Old Style</vt:lpstr>
      <vt:lpstr>Calibri</vt:lpstr>
      <vt:lpstr>Century Gothic</vt:lpstr>
      <vt:lpstr>Corbel</vt:lpstr>
      <vt:lpstr>Times New Roman</vt:lpstr>
      <vt:lpstr>Wingdings 2</vt:lpstr>
      <vt:lpstr>Тема Office</vt:lpstr>
      <vt:lpstr>Кемеровский  государственный университет</vt:lpstr>
      <vt:lpstr>                        ИНСТИТУТ                     ФУНДАМЕНТАЛЬНЫХ                          НАУК  </vt:lpstr>
      <vt:lpstr>Директор ИФН</vt:lpstr>
      <vt:lpstr>Сегодня мы расскажем о направлениях ИФН!</vt:lpstr>
      <vt:lpstr>Химическое направление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математика и информатика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Магистратура</vt:lpstr>
      <vt:lpstr>Презентация PowerPoint</vt:lpstr>
      <vt:lpstr>Трудоустройство</vt:lpstr>
      <vt:lpstr>ЛЕКЦИОННЫЕ АУДИТОРИИ</vt:lpstr>
      <vt:lpstr>Компьютерные классы</vt:lpstr>
      <vt:lpstr>Физические лаборатории</vt:lpstr>
      <vt:lpstr>Химические лаборатории</vt:lpstr>
      <vt:lpstr>Информационные технологии</vt:lpstr>
      <vt:lpstr>Информационные технологии</vt:lpstr>
      <vt:lpstr>Научно-исследовательская деятельность</vt:lpstr>
      <vt:lpstr>Примеры тем выпускных квалификационных работ</vt:lpstr>
      <vt:lpstr>Научно-исследовательская деятельность</vt:lpstr>
      <vt:lpstr>Научно-исследовательская деятельность</vt:lpstr>
      <vt:lpstr>Научно-исследовательская деятельность</vt:lpstr>
      <vt:lpstr>Научно-исследовательская деятельность</vt:lpstr>
      <vt:lpstr>Творчество и спорт</vt:lpstr>
      <vt:lpstr>Презентация PowerPoint</vt:lpstr>
      <vt:lpstr>Презентация PowerPoint</vt:lpstr>
      <vt:lpstr>МЕРОПРИЯТИЯ ИФН</vt:lpstr>
      <vt:lpstr>МЕРОПРИЯТИЯ ИФН</vt:lpstr>
      <vt:lpstr>МЕРОПРИЯТИЯ ИФН</vt:lpstr>
      <vt:lpstr> ДОКУМЕНТЫ ДЛЯ ПОСТУПЛЕНИЯ </vt:lpstr>
      <vt:lpstr>ОСОБЕННОСТИ набора</vt:lpstr>
      <vt:lpstr>Набор 2023</vt:lpstr>
      <vt:lpstr>Набор 2023</vt:lpstr>
      <vt:lpstr>Контрольные даты</vt:lpstr>
      <vt:lpstr>ИФН – это дружная семья студентов и преподавателей.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марта в Кемеровском государственном университете пройдёт День открытых дверей.</dc:title>
  <dc:creator>admin</dc:creator>
  <cp:lastModifiedBy>Оля</cp:lastModifiedBy>
  <cp:revision>64</cp:revision>
  <dcterms:created xsi:type="dcterms:W3CDTF">2021-03-19T07:32:07Z</dcterms:created>
  <dcterms:modified xsi:type="dcterms:W3CDTF">2022-11-08T12:39:53Z</dcterms:modified>
</cp:coreProperties>
</file>